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8" r:id="rId4"/>
    <p:sldId id="264" r:id="rId5"/>
    <p:sldId id="262" r:id="rId6"/>
    <p:sldId id="266" r:id="rId7"/>
    <p:sldId id="271" r:id="rId8"/>
    <p:sldId id="267" r:id="rId9"/>
    <p:sldId id="272" r:id="rId10"/>
    <p:sldId id="265" r:id="rId11"/>
    <p:sldId id="269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A"/>
    <a:srgbClr val="94C854"/>
    <a:srgbClr val="F79646"/>
    <a:srgbClr val="42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4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4724400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>
            <a:lvl1pPr>
              <a:defRPr>
                <a:solidFill>
                  <a:srgbClr val="94C85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273" y="5181600"/>
            <a:ext cx="2187455" cy="130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06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2" name="Pentagon 11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41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886200" cy="21335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>
          <a:xfrm>
            <a:off x="2514600" y="3962400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2"/>
          </p:nvPr>
        </p:nvSpPr>
        <p:spPr>
          <a:xfrm>
            <a:off x="457200" y="3962400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889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4C85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235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4C85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235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921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4C85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235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886200" cy="21335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1"/>
          </p:nvPr>
        </p:nvSpPr>
        <p:spPr>
          <a:xfrm>
            <a:off x="2514600" y="3886199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2"/>
          </p:nvPr>
        </p:nvSpPr>
        <p:spPr>
          <a:xfrm>
            <a:off x="457200" y="3886199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7" name="Pentagon 16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912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7" name="Pentagon 6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300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886200" cy="21335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1"/>
          </p:nvPr>
        </p:nvSpPr>
        <p:spPr>
          <a:xfrm>
            <a:off x="2514600" y="3962400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2"/>
          </p:nvPr>
        </p:nvSpPr>
        <p:spPr>
          <a:xfrm>
            <a:off x="457200" y="3962400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2000" y="3352800"/>
            <a:ext cx="3886200" cy="21335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629400" y="1600200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572000" y="1600200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3" name="Pentagon 12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947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3400"/>
            <a:ext cx="1143000" cy="1143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22313" y="2143125"/>
            <a:ext cx="7772400" cy="2124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4267200"/>
            <a:ext cx="7772400" cy="738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94C854"/>
                </a:solidFill>
                <a:latin typeface="Rubik Light" panose="00000400000000000000" pitchFamily="2" charset="-79"/>
                <a:cs typeface="Rubik Light" panose="00000400000000000000" pitchFamily="2" charset="-79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647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3400"/>
            <a:ext cx="1143000" cy="1143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22313" y="2143125"/>
            <a:ext cx="7772400" cy="2124075"/>
          </a:xfrm>
        </p:spPr>
        <p:txBody>
          <a:bodyPr anchor="t">
            <a:normAutofit/>
          </a:bodyPr>
          <a:lstStyle>
            <a:lvl1pPr algn="ctr">
              <a:defRPr sz="3200" b="1" cap="all"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4267200"/>
            <a:ext cx="7772400" cy="738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42424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502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143125"/>
            <a:ext cx="7772400" cy="2124075"/>
          </a:xfrm>
        </p:spPr>
        <p:txBody>
          <a:bodyPr anchor="t">
            <a:normAutofit/>
          </a:bodyPr>
          <a:lstStyle>
            <a:lvl1pPr algn="ctr">
              <a:defRPr sz="4000" b="1" cap="none"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4267200"/>
            <a:ext cx="7772400" cy="738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42424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2"/>
          </p:nvPr>
        </p:nvSpPr>
        <p:spPr>
          <a:xfrm>
            <a:off x="3657600" y="304800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5" name="Pentagon 14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280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3400"/>
            <a:ext cx="1143000" cy="1143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22313" y="2143125"/>
            <a:ext cx="7772400" cy="2124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rgbClr val="F79646"/>
                </a:solidFill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4267200"/>
            <a:ext cx="7772400" cy="738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42424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30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4724400"/>
          </a:xfrm>
          <a:prstGeom prst="rect">
            <a:avLst/>
          </a:prstGeom>
          <a:solidFill>
            <a:srgbClr val="94C8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DA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273" y="5181600"/>
            <a:ext cx="2187455" cy="130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79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3400"/>
            <a:ext cx="1143000" cy="1143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22313" y="2143125"/>
            <a:ext cx="7772400" cy="2124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4267200"/>
            <a:ext cx="7772400" cy="738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42424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190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143125"/>
            <a:ext cx="7772400" cy="2124075"/>
          </a:xfrm>
        </p:spPr>
        <p:txBody>
          <a:bodyPr anchor="t">
            <a:normAutofit/>
          </a:bodyPr>
          <a:lstStyle>
            <a:lvl1pPr algn="ctr">
              <a:defRPr sz="4000" b="1" cap="none">
                <a:solidFill>
                  <a:srgbClr val="F79646"/>
                </a:solidFill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4267200"/>
            <a:ext cx="7772400" cy="738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42424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2"/>
          </p:nvPr>
        </p:nvSpPr>
        <p:spPr>
          <a:xfrm>
            <a:off x="3657600" y="304800"/>
            <a:ext cx="1828800" cy="15239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5" name="Pentagon 14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439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9" name="Pentagon 8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6836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213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718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2971800" cy="405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6880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635250"/>
            <a:ext cx="29718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213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3797301"/>
            <a:ext cx="2971800" cy="16890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0"/>
          </p:nvPr>
        </p:nvSpPr>
        <p:spPr>
          <a:xfrm>
            <a:off x="457200" y="304800"/>
            <a:ext cx="2971800" cy="220979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13" name="Pentagon 12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36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008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6600"/>
            <a:ext cx="7772400" cy="147002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39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533400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6600"/>
            <a:ext cx="7772400" cy="147002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4" name="Pentagon 3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63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8" name="Pentagon 7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9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133600"/>
            <a:ext cx="9144000" cy="4724400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94C854"/>
                </a:solidFill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273" y="381000"/>
            <a:ext cx="2187455" cy="130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48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133600"/>
            <a:ext cx="9144000" cy="4724400"/>
          </a:xfrm>
          <a:prstGeom prst="rect">
            <a:avLst/>
          </a:prstGeom>
          <a:solidFill>
            <a:srgbClr val="94C8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5DA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273" y="381000"/>
            <a:ext cx="2187455" cy="130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23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00"/>
            <a:ext cx="7772400" cy="136207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0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533400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00"/>
            <a:ext cx="7772400" cy="136207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614881"/>
            <a:ext cx="1828800" cy="1090720"/>
          </a:xfrm>
          <a:prstGeom prst="rect">
            <a:avLst/>
          </a:prstGeom>
        </p:spPr>
      </p:pic>
      <p:sp>
        <p:nvSpPr>
          <p:cNvPr id="8" name="Pentagon 7"/>
          <p:cNvSpPr/>
          <p:nvPr userDrawn="1"/>
        </p:nvSpPr>
        <p:spPr>
          <a:xfrm>
            <a:off x="0" y="6019800"/>
            <a:ext cx="6096000" cy="457200"/>
          </a:xfrm>
          <a:prstGeom prst="homePlate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609600" y="604508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www.nationaleatingdisorders.org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26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7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9" r:id="rId3"/>
    <p:sldLayoutId id="2147483669" r:id="rId4"/>
    <p:sldLayoutId id="2147483650" r:id="rId5"/>
    <p:sldLayoutId id="2147483660" r:id="rId6"/>
    <p:sldLayoutId id="2147483663" r:id="rId7"/>
    <p:sldLayoutId id="2147483661" r:id="rId8"/>
    <p:sldLayoutId id="2147483670" r:id="rId9"/>
    <p:sldLayoutId id="2147483652" r:id="rId10"/>
    <p:sldLayoutId id="2147483671" r:id="rId11"/>
    <p:sldLayoutId id="2147483653" r:id="rId12"/>
    <p:sldLayoutId id="2147483672" r:id="rId13"/>
    <p:sldLayoutId id="2147483654" r:id="rId14"/>
    <p:sldLayoutId id="2147483673" r:id="rId15"/>
    <p:sldLayoutId id="2147483655" r:id="rId16"/>
    <p:sldLayoutId id="2147483674" r:id="rId17"/>
    <p:sldLayoutId id="2147483666" r:id="rId18"/>
    <p:sldLayoutId id="2147483665" r:id="rId19"/>
    <p:sldLayoutId id="2147483675" r:id="rId20"/>
    <p:sldLayoutId id="2147483667" r:id="rId21"/>
    <p:sldLayoutId id="2147483668" r:id="rId22"/>
    <p:sldLayoutId id="2147483656" r:id="rId23"/>
    <p:sldLayoutId id="2147483676" r:id="rId24"/>
    <p:sldLayoutId id="2147483657" r:id="rId25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5D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Rubik Light" panose="00000400000000000000" pitchFamily="2" charset="-79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Rubik Light" panose="00000400000000000000" pitchFamily="2" charset="-79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Rubik Light" panose="00000400000000000000" pitchFamily="2" charset="-79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Rubik Light" panose="00000400000000000000" pitchFamily="2" charset="-79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Rubik Light" panose="00000400000000000000" pitchFamily="2" charset="-79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Lunch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785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Claire: NEDA and SAMHSA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Event: </a:t>
            </a:r>
            <a:r>
              <a:rPr lang="en-US" sz="2000" dirty="0" smtClean="0"/>
              <a:t>SAMHSA (Substance Abuse and Mental Health Services Administration) Meeting of Eating Disorders Experts</a:t>
            </a:r>
          </a:p>
          <a:p>
            <a:pPr marL="0" indent="0">
              <a:buNone/>
            </a:pPr>
            <a:r>
              <a:rPr lang="en-US" sz="2000" b="1" dirty="0" smtClean="0"/>
              <a:t>Why I Attended: </a:t>
            </a:r>
            <a:r>
              <a:rPr lang="en-US" sz="2000" dirty="0" smtClean="0"/>
              <a:t>To represent NEDA &amp; the patient advocacy community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What I Learned:</a:t>
            </a:r>
          </a:p>
          <a:p>
            <a:pPr marL="0" indent="0">
              <a:buNone/>
            </a:pPr>
            <a:r>
              <a:rPr lang="en-US" sz="2000" dirty="0" smtClean="0"/>
              <a:t>1. Centers of Excellence for bariatric surgery could help to inform how the eating disorders field might fund and structure COEs</a:t>
            </a:r>
          </a:p>
          <a:p>
            <a:pPr marL="0" indent="0">
              <a:buNone/>
            </a:pPr>
            <a:r>
              <a:rPr lang="en-US" sz="2000" dirty="0" smtClean="0"/>
              <a:t>2. </a:t>
            </a:r>
            <a:r>
              <a:rPr lang="en-US" sz="2000" dirty="0" smtClean="0"/>
              <a:t>There’s a new </a:t>
            </a:r>
            <a:r>
              <a:rPr lang="en-US" sz="2000" dirty="0" smtClean="0"/>
              <a:t>source of funding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</a:t>
            </a:r>
            <a:r>
              <a:rPr lang="en-US" sz="2000" dirty="0" smtClean="0"/>
              <a:t>. The National Registry of Evidence-Based Programs and Practices is being redesigned </a:t>
            </a:r>
          </a:p>
          <a:p>
            <a:pPr marL="0" indent="0">
              <a:buNone/>
            </a:pPr>
            <a:r>
              <a:rPr lang="en-US" sz="2000" b="1" dirty="0" smtClean="0"/>
              <a:t>What was surprising: </a:t>
            </a:r>
            <a:r>
              <a:rPr lang="en-US" sz="2000" dirty="0" smtClean="0"/>
              <a:t>Dr. Anita Everett, Chief Medical Officer of SAMHSA attended a portion of the </a:t>
            </a:r>
            <a:r>
              <a:rPr lang="en-US" sz="2000" dirty="0" smtClean="0"/>
              <a:t>meeting</a:t>
            </a:r>
          </a:p>
          <a:p>
            <a:pPr marL="0" indent="0">
              <a:buNone/>
            </a:pPr>
            <a:r>
              <a:rPr lang="en-US" sz="2000" b="1" dirty="0" smtClean="0"/>
              <a:t>What </a:t>
            </a:r>
            <a:r>
              <a:rPr lang="en-US" sz="2000" b="1" dirty="0" smtClean="0"/>
              <a:t>I will use: </a:t>
            </a:r>
            <a:r>
              <a:rPr lang="en-US" sz="2000" dirty="0" smtClean="0"/>
              <a:t>Working </a:t>
            </a:r>
            <a:r>
              <a:rPr lang="en-US" sz="2000" dirty="0" smtClean="0"/>
              <a:t>to </a:t>
            </a:r>
            <a:r>
              <a:rPr lang="en-US" sz="2000" dirty="0" smtClean="0"/>
              <a:t>prepare a </a:t>
            </a:r>
            <a:r>
              <a:rPr lang="en-US" sz="2000" dirty="0" smtClean="0"/>
              <a:t>TA </a:t>
            </a:r>
            <a:r>
              <a:rPr lang="en-US" sz="2000" dirty="0" smtClean="0"/>
              <a:t>center application. Each center receives an average of $</a:t>
            </a:r>
            <a:r>
              <a:rPr lang="en-US" sz="2000" dirty="0" smtClean="0"/>
              <a:t>745,000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3636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Jess:</a:t>
            </a:r>
            <a:r>
              <a:rPr lang="en-US" dirty="0"/>
              <a:t> </a:t>
            </a:r>
            <a:r>
              <a:rPr lang="en-US" sz="3200" dirty="0"/>
              <a:t>STRIPED/Harvard Catalyst S</a:t>
            </a:r>
            <a:r>
              <a:rPr lang="en-US" sz="3200" dirty="0" smtClean="0"/>
              <a:t>ymposium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smtClean="0"/>
              <a:t>Event: </a:t>
            </a:r>
            <a:r>
              <a:rPr lang="en-US" sz="2400" i="1" dirty="0"/>
              <a:t>“Reimagining the Frontier of Public Health Approaches to Eating Disorders Prevention: Transdisciplinary, Translational, Transformative </a:t>
            </a:r>
            <a:endParaRPr lang="en-US" sz="2400" i="1" dirty="0" smtClean="0"/>
          </a:p>
          <a:p>
            <a:pPr marL="0" indent="0">
              <a:buNone/>
            </a:pPr>
            <a:r>
              <a:rPr lang="en-US" sz="2400" b="1" dirty="0" smtClean="0"/>
              <a:t>Why I Attended: </a:t>
            </a:r>
            <a:r>
              <a:rPr lang="en-US" sz="2400" dirty="0" smtClean="0"/>
              <a:t>To learn more about the current state of the ED field</a:t>
            </a:r>
          </a:p>
          <a:p>
            <a:pPr marL="0" indent="0">
              <a:buNone/>
            </a:pPr>
            <a:r>
              <a:rPr lang="en-US" sz="2400" b="1" dirty="0" smtClean="0"/>
              <a:t>What </a:t>
            </a:r>
            <a:r>
              <a:rPr lang="en-US" sz="2400" b="1" dirty="0"/>
              <a:t>I</a:t>
            </a:r>
            <a:r>
              <a:rPr lang="en-US" sz="2400" b="1" dirty="0" smtClean="0"/>
              <a:t> Learned (top 3</a:t>
            </a:r>
            <a:r>
              <a:rPr lang="en-US" sz="2400" b="1" dirty="0" smtClean="0"/>
              <a:t>)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Researcher Kirsten Davison said showed how people not knowing their weight status/BMI is protective for their health. 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Dr</a:t>
            </a:r>
            <a:r>
              <a:rPr lang="en-US" sz="2400" dirty="0" smtClean="0"/>
              <a:t>. </a:t>
            </a:r>
            <a:r>
              <a:rPr lang="en-US" sz="2400" dirty="0" err="1" smtClean="0"/>
              <a:t>Vikram</a:t>
            </a:r>
            <a:r>
              <a:rPr lang="en-US" sz="2400" dirty="0" smtClean="0"/>
              <a:t> Patel: NYC MH Health Professionals&gt;MH Pros in sub-Saharan Africa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Dr. </a:t>
            </a:r>
            <a:r>
              <a:rPr lang="en-US" sz="2400" dirty="0" err="1" smtClean="0"/>
              <a:t>Vikram</a:t>
            </a:r>
            <a:r>
              <a:rPr lang="en-US" sz="2400" dirty="0" smtClean="0"/>
              <a:t> Patel: Don’t let diagnosis/non diagnosis or access to service disrupt your ability to move left on the spectrum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What was surprising: </a:t>
            </a:r>
            <a:r>
              <a:rPr lang="en-US" sz="2400" dirty="0" smtClean="0"/>
              <a:t>How groundbreaking the BMI conversation was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What </a:t>
            </a:r>
            <a:r>
              <a:rPr lang="en-US" sz="2400" b="1" dirty="0" smtClean="0"/>
              <a:t>I </a:t>
            </a:r>
            <a:r>
              <a:rPr lang="en-US" sz="2400" b="1" dirty="0" smtClean="0"/>
              <a:t>will </a:t>
            </a:r>
            <a:r>
              <a:rPr lang="en-US" sz="2400" b="1" dirty="0" smtClean="0"/>
              <a:t>use: </a:t>
            </a:r>
            <a:r>
              <a:rPr lang="en-US" sz="2400" dirty="0" smtClean="0"/>
              <a:t>Focusing on #3 could make our content more accessible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28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59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Liz &amp; Jenn: Supervisory Essentials: Managing People and Leading Teams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Event: </a:t>
            </a:r>
            <a:r>
              <a:rPr lang="en-US" dirty="0" smtClean="0"/>
              <a:t>Supervisory skills training at the Support Center</a:t>
            </a:r>
          </a:p>
          <a:p>
            <a:pPr marL="0" indent="0">
              <a:buNone/>
            </a:pPr>
            <a:r>
              <a:rPr lang="en-US" b="1" dirty="0" smtClean="0"/>
              <a:t>Why We Attended: </a:t>
            </a:r>
            <a:r>
              <a:rPr lang="en-US" dirty="0" smtClean="0"/>
              <a:t>To improve our managerial skills as new supervisors</a:t>
            </a:r>
          </a:p>
          <a:p>
            <a:pPr marL="0" indent="0">
              <a:buNone/>
            </a:pPr>
            <a:r>
              <a:rPr lang="en-US" b="1" dirty="0" smtClean="0"/>
              <a:t>What We </a:t>
            </a:r>
            <a:r>
              <a:rPr lang="en-US" b="1" dirty="0" smtClean="0"/>
              <a:t>Learned: </a:t>
            </a:r>
          </a:p>
          <a:p>
            <a:pPr marL="0" indent="0">
              <a:buNone/>
            </a:pPr>
            <a:r>
              <a:rPr lang="en-US" dirty="0" smtClean="0"/>
              <a:t>-     All </a:t>
            </a:r>
            <a:r>
              <a:rPr lang="en-US" dirty="0" smtClean="0"/>
              <a:t>techniques are useful in different situations, including micromanaging.</a:t>
            </a:r>
          </a:p>
          <a:p>
            <a:pPr>
              <a:buFontTx/>
              <a:buChar char="-"/>
            </a:pPr>
            <a:r>
              <a:rPr lang="en-US" dirty="0" smtClean="0"/>
              <a:t>In order for delegation to be effective the supervisor needs to explain why the task is being delegated.</a:t>
            </a:r>
          </a:p>
          <a:p>
            <a:pPr>
              <a:buFontTx/>
              <a:buChar char="-"/>
            </a:pPr>
            <a:r>
              <a:rPr lang="en-US" dirty="0" smtClean="0"/>
              <a:t>In giving feedback, the sandwich method isn’t universally effective. </a:t>
            </a:r>
          </a:p>
          <a:p>
            <a:pPr marL="0" indent="0">
              <a:buNone/>
            </a:pPr>
            <a:r>
              <a:rPr lang="en-US" b="1" dirty="0" smtClean="0"/>
              <a:t>What was surprising: </a:t>
            </a:r>
            <a:r>
              <a:rPr lang="en-US" dirty="0" smtClean="0"/>
              <a:t>To see how our background in supervising volunteers translated into managing employees. </a:t>
            </a:r>
          </a:p>
          <a:p>
            <a:pPr marL="0" indent="0">
              <a:buNone/>
            </a:pPr>
            <a:r>
              <a:rPr lang="en-US" b="1" dirty="0" smtClean="0"/>
              <a:t>What we will use: </a:t>
            </a:r>
            <a:r>
              <a:rPr lang="en-US" dirty="0" smtClean="0"/>
              <a:t>To </a:t>
            </a:r>
            <a:r>
              <a:rPr lang="en-US" dirty="0" smtClean="0"/>
              <a:t>be more explicit in giving feedback about the behavior and what change needs to happen.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Gabe: Internship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347"/>
            <a:ext cx="8229600" cy="4343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800" b="1" dirty="0" smtClean="0"/>
              <a:t>Event: </a:t>
            </a:r>
            <a:r>
              <a:rPr lang="en-US" sz="8800" dirty="0" smtClean="0"/>
              <a:t>Kiwi Partners - Internship Roundtable </a:t>
            </a:r>
          </a:p>
          <a:p>
            <a:pPr marL="0" indent="0">
              <a:buNone/>
            </a:pPr>
            <a:r>
              <a:rPr lang="en-US" sz="8800" b="1" dirty="0" smtClean="0"/>
              <a:t>Why </a:t>
            </a:r>
            <a:r>
              <a:rPr lang="en-US" sz="8800" b="1" dirty="0" smtClean="0"/>
              <a:t>I </a:t>
            </a:r>
            <a:r>
              <a:rPr lang="en-US" sz="8800" b="1" dirty="0" smtClean="0"/>
              <a:t>Attended: </a:t>
            </a:r>
            <a:r>
              <a:rPr lang="en-US" sz="8800" dirty="0" smtClean="0"/>
              <a:t>Connect </a:t>
            </a:r>
            <a:r>
              <a:rPr lang="en-US" sz="8800" dirty="0" smtClean="0"/>
              <a:t>with local non profit leaders to share ideas and challenges related to volunteerism</a:t>
            </a:r>
          </a:p>
          <a:p>
            <a:pPr marL="0" indent="0">
              <a:buNone/>
            </a:pPr>
            <a:r>
              <a:rPr lang="en-US" sz="8800" b="1" dirty="0" smtClean="0"/>
              <a:t>What </a:t>
            </a:r>
            <a:r>
              <a:rPr lang="en-US" sz="8800" b="1" dirty="0" smtClean="0"/>
              <a:t>I Learned: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800" dirty="0" smtClean="0"/>
              <a:t>Changes to DOL </a:t>
            </a:r>
            <a:r>
              <a:rPr lang="en-US" sz="8800" dirty="0"/>
              <a:t>i</a:t>
            </a:r>
            <a:r>
              <a:rPr lang="en-US" sz="8800" dirty="0" smtClean="0"/>
              <a:t>nternship laws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800" dirty="0" smtClean="0"/>
              <a:t>Paid Internships can attract more qualified candidates of diverse backgrounds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800" dirty="0" smtClean="0"/>
              <a:t>Importance of training mid-high level staff members in supervising volunteers/interns</a:t>
            </a:r>
          </a:p>
          <a:p>
            <a:pPr marL="0" indent="0">
              <a:buNone/>
            </a:pPr>
            <a:r>
              <a:rPr lang="en-US" sz="8800" b="1" dirty="0" smtClean="0"/>
              <a:t>What </a:t>
            </a:r>
            <a:r>
              <a:rPr lang="en-US" sz="8800" b="1" dirty="0" smtClean="0"/>
              <a:t>was </a:t>
            </a:r>
            <a:r>
              <a:rPr lang="en-US" sz="8800" b="1" dirty="0" smtClean="0"/>
              <a:t>surprising: </a:t>
            </a:r>
            <a:r>
              <a:rPr lang="en-US" sz="8800" dirty="0" smtClean="0"/>
              <a:t>Challenges </a:t>
            </a:r>
            <a:r>
              <a:rPr lang="en-US" sz="8800" dirty="0" smtClean="0"/>
              <a:t>that growing non profits face related to volunteer management</a:t>
            </a:r>
          </a:p>
          <a:p>
            <a:pPr marL="0" indent="0">
              <a:buNone/>
            </a:pPr>
            <a:r>
              <a:rPr lang="en-US" sz="8800" b="1" dirty="0" smtClean="0"/>
              <a:t>What </a:t>
            </a:r>
            <a:r>
              <a:rPr lang="en-US" sz="8800" b="1" dirty="0" smtClean="0"/>
              <a:t>I will </a:t>
            </a:r>
            <a:r>
              <a:rPr lang="en-US" sz="8800" b="1" dirty="0" smtClean="0"/>
              <a:t>use:  </a:t>
            </a:r>
            <a:r>
              <a:rPr lang="en-US" sz="8800" dirty="0" smtClean="0"/>
              <a:t>Identify </a:t>
            </a:r>
            <a:r>
              <a:rPr lang="en-US" sz="8800" dirty="0" smtClean="0"/>
              <a:t>critical areas of the volunteer-internship program that require additional support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02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Joanna: Online Giving</a:t>
            </a:r>
            <a:br>
              <a:rPr lang="en-US" sz="3200" dirty="0" smtClean="0"/>
            </a:br>
            <a:r>
              <a:rPr lang="en-US" sz="3200" dirty="0" smtClean="0"/>
              <a:t>Effectively Communicating with Donors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100" b="1" dirty="0" smtClean="0"/>
              <a:t>Why I Attended: </a:t>
            </a:r>
            <a:r>
              <a:rPr lang="en-US" sz="3100" dirty="0"/>
              <a:t>To better secure donations and retain donors via our online donation page </a:t>
            </a:r>
            <a:endParaRPr lang="en-US" sz="3100" dirty="0" smtClean="0"/>
          </a:p>
          <a:p>
            <a:pPr marL="0" indent="0">
              <a:buNone/>
            </a:pPr>
            <a:r>
              <a:rPr lang="en-US" sz="3100" b="1" dirty="0" smtClean="0"/>
              <a:t>What </a:t>
            </a:r>
            <a:r>
              <a:rPr lang="en-US" sz="3100" b="1" dirty="0"/>
              <a:t>I</a:t>
            </a:r>
            <a:r>
              <a:rPr lang="en-US" sz="3100" b="1" dirty="0" smtClean="0"/>
              <a:t> </a:t>
            </a:r>
            <a:r>
              <a:rPr lang="en-US" sz="3100" b="1" dirty="0" smtClean="0"/>
              <a:t>Learned (top 3)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Less is more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Donors want to be the heroes- more them less 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Donors on average give more via a monthly giving campaign- the ask to join is most effective when the ask is made directly after an initial gift</a:t>
            </a:r>
          </a:p>
          <a:p>
            <a:pPr marL="0" indent="0">
              <a:buNone/>
            </a:pPr>
            <a:r>
              <a:rPr lang="en-US" sz="3100" b="1" dirty="0" smtClean="0"/>
              <a:t>What was surprising: </a:t>
            </a:r>
            <a:r>
              <a:rPr lang="en-US" sz="3100" dirty="0"/>
              <a:t>Make another ask immediately</a:t>
            </a:r>
          </a:p>
          <a:p>
            <a:pPr marL="0" indent="0">
              <a:buNone/>
            </a:pPr>
            <a:r>
              <a:rPr lang="en-US" sz="3100" b="1" dirty="0" smtClean="0"/>
              <a:t>What </a:t>
            </a:r>
            <a:r>
              <a:rPr lang="en-US" sz="3100" b="1" dirty="0" smtClean="0"/>
              <a:t>I </a:t>
            </a:r>
            <a:r>
              <a:rPr lang="en-US" sz="3100" b="1" dirty="0" smtClean="0"/>
              <a:t>will </a:t>
            </a:r>
            <a:r>
              <a:rPr lang="en-US" sz="3100" b="1" dirty="0" smtClean="0"/>
              <a:t>use: </a:t>
            </a:r>
          </a:p>
          <a:p>
            <a:pPr>
              <a:buFontTx/>
              <a:buChar char="-"/>
            </a:pPr>
            <a:r>
              <a:rPr lang="en-US" sz="3100" dirty="0" smtClean="0"/>
              <a:t>New Online donation page</a:t>
            </a:r>
          </a:p>
          <a:p>
            <a:pPr>
              <a:buFontTx/>
              <a:buChar char="-"/>
            </a:pPr>
            <a:r>
              <a:rPr lang="en-US" sz="3100" dirty="0"/>
              <a:t>We have implemented a plan to reach out to donors who have given $100 or less to SDM to join our monthly giving program</a:t>
            </a:r>
          </a:p>
          <a:p>
            <a:pPr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76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Updated Donation Page</a:t>
            </a:r>
            <a:br>
              <a:rPr lang="en-US" dirty="0" smtClean="0"/>
            </a:br>
            <a:r>
              <a:rPr lang="en-US" sz="3200" dirty="0" smtClean="0"/>
              <a:t>Brought to you by Tom!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447800"/>
            <a:ext cx="49321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4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Bri: Fundraising and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/>
              <a:t>Event: </a:t>
            </a:r>
            <a:r>
              <a:rPr lang="en-US" sz="2200" dirty="0" smtClean="0"/>
              <a:t>Blackbaud Fundraising &amp; Marketing Summit on 5/11/2018</a:t>
            </a:r>
          </a:p>
          <a:p>
            <a:pPr marL="0" indent="0">
              <a:buNone/>
            </a:pPr>
            <a:r>
              <a:rPr lang="en-US" sz="2200" b="1" dirty="0" smtClean="0"/>
              <a:t>Why I Attended: </a:t>
            </a:r>
            <a:r>
              <a:rPr lang="en-US" sz="2200" dirty="0" smtClean="0"/>
              <a:t>Previously attended a similar summit by Blackbaud</a:t>
            </a:r>
          </a:p>
          <a:p>
            <a:pPr marL="0" indent="0">
              <a:buNone/>
            </a:pPr>
            <a:r>
              <a:rPr lang="en-US" sz="2200" b="1" dirty="0" smtClean="0"/>
              <a:t>What I Learned (top 3): </a:t>
            </a:r>
          </a:p>
          <a:p>
            <a:pPr marL="0" indent="0">
              <a:buNone/>
            </a:pPr>
            <a:r>
              <a:rPr lang="en-US" sz="2200" dirty="0" smtClean="0"/>
              <a:t>1) Video is the most important content type. </a:t>
            </a:r>
          </a:p>
          <a:p>
            <a:pPr marL="0" indent="0">
              <a:buNone/>
            </a:pPr>
            <a:r>
              <a:rPr lang="en-US" sz="2200" dirty="0" smtClean="0"/>
              <a:t>2) 80% of mobile users will abandon a site after one bad experience. </a:t>
            </a:r>
          </a:p>
          <a:p>
            <a:pPr marL="0" indent="0">
              <a:buNone/>
            </a:pPr>
            <a:r>
              <a:rPr lang="en-US" sz="2200" dirty="0" smtClean="0"/>
              <a:t>3) Being more authentic leads to higher engagement and more success than being more clever.</a:t>
            </a:r>
          </a:p>
          <a:p>
            <a:pPr marL="0" indent="0">
              <a:buNone/>
            </a:pPr>
            <a:r>
              <a:rPr lang="en-US" sz="2200" b="1" dirty="0" smtClean="0"/>
              <a:t>What was surprising: </a:t>
            </a:r>
            <a:r>
              <a:rPr lang="en-US" sz="2200" dirty="0" smtClean="0"/>
              <a:t>The increase in engagement that other non-profits have experienced through using video as a marketing tool.</a:t>
            </a:r>
          </a:p>
          <a:p>
            <a:pPr marL="0" indent="0">
              <a:buNone/>
            </a:pPr>
            <a:r>
              <a:rPr lang="en-US" sz="2200" b="1" dirty="0" smtClean="0"/>
              <a:t>What I will use: </a:t>
            </a:r>
            <a:r>
              <a:rPr lang="en-US" sz="2200" dirty="0" smtClean="0"/>
              <a:t>The Hero’s Journey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6445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Connor: Examining and Engaging Gen 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5000" b="1" dirty="0" smtClean="0"/>
              <a:t>Event: </a:t>
            </a:r>
            <a:r>
              <a:rPr lang="en-US" sz="5000" dirty="0" smtClean="0"/>
              <a:t>Engaging Gen Z Webinar</a:t>
            </a:r>
          </a:p>
          <a:p>
            <a:pPr marL="0" indent="0">
              <a:buNone/>
            </a:pPr>
            <a:r>
              <a:rPr lang="en-US" sz="5000" b="1" dirty="0" smtClean="0"/>
              <a:t>Why I Attended:</a:t>
            </a:r>
            <a:r>
              <a:rPr lang="en-US" sz="5000" dirty="0" smtClean="0"/>
              <a:t> Relevant to </a:t>
            </a:r>
            <a:r>
              <a:rPr lang="en-US" sz="5000" dirty="0" err="1" smtClean="0"/>
              <a:t>Devo</a:t>
            </a:r>
            <a:r>
              <a:rPr lang="en-US" sz="5000" dirty="0" smtClean="0"/>
              <a:t>, and relevant to how the world will change in the next 5 years.</a:t>
            </a:r>
            <a:endParaRPr lang="en-US" sz="5000" b="1" dirty="0" smtClean="0"/>
          </a:p>
          <a:p>
            <a:pPr marL="0" indent="0">
              <a:buNone/>
            </a:pPr>
            <a:r>
              <a:rPr lang="en-US" sz="5000" b="1" dirty="0" smtClean="0"/>
              <a:t>What I Learned (top 4)</a:t>
            </a:r>
          </a:p>
          <a:p>
            <a:r>
              <a:rPr lang="en-US" sz="5000" dirty="0" smtClean="0"/>
              <a:t>Digital Natives – Growing Up, Social Media, Influencers</a:t>
            </a:r>
          </a:p>
          <a:p>
            <a:r>
              <a:rPr lang="en-US" sz="5000" dirty="0" smtClean="0"/>
              <a:t>Entrepreneurial – Incentive-Driven, Multi-taskers, </a:t>
            </a:r>
          </a:p>
          <a:p>
            <a:r>
              <a:rPr lang="en-US" sz="5000" dirty="0" smtClean="0"/>
              <a:t>Global Citizen vs. Global Spectator </a:t>
            </a:r>
          </a:p>
          <a:p>
            <a:r>
              <a:rPr lang="en-US" sz="5000" dirty="0" smtClean="0"/>
              <a:t>Authenticity</a:t>
            </a:r>
          </a:p>
          <a:p>
            <a:pPr marL="0" indent="0">
              <a:buNone/>
            </a:pPr>
            <a:r>
              <a:rPr lang="en-US" sz="5000" b="1" dirty="0" smtClean="0"/>
              <a:t>What was surprising:</a:t>
            </a:r>
          </a:p>
          <a:p>
            <a:pPr marL="0" indent="0">
              <a:buNone/>
            </a:pPr>
            <a:r>
              <a:rPr lang="en-US" sz="5000" dirty="0" smtClean="0"/>
              <a:t>The Future  - College Affiliation and Work place tendencies </a:t>
            </a:r>
          </a:p>
          <a:p>
            <a:pPr marL="0" indent="0">
              <a:buNone/>
            </a:pPr>
            <a:r>
              <a:rPr lang="en-US" sz="5000" b="1" dirty="0" smtClean="0"/>
              <a:t>What I will use:</a:t>
            </a:r>
          </a:p>
          <a:p>
            <a:pPr marL="0" indent="0">
              <a:buNone/>
            </a:pPr>
            <a:r>
              <a:rPr lang="en-US" sz="5000" dirty="0" smtClean="0"/>
              <a:t>Tools to better engage during our next virtual ask or virtual campaign.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6939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Liz: Addiction Policy and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075"/>
            <a:ext cx="8229600" cy="3886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Event: </a:t>
            </a:r>
            <a:r>
              <a:rPr lang="en-US" sz="2000" dirty="0" smtClean="0">
                <a:solidFill>
                  <a:srgbClr val="222222"/>
                </a:solidFill>
              </a:rPr>
              <a:t>It's </a:t>
            </a:r>
            <a:r>
              <a:rPr lang="en-US" sz="2000" dirty="0">
                <a:solidFill>
                  <a:srgbClr val="222222"/>
                </a:solidFill>
              </a:rPr>
              <a:t>Complicated: Addiction Policy and </a:t>
            </a:r>
            <a:r>
              <a:rPr lang="en-US" sz="2000" dirty="0" smtClean="0">
                <a:solidFill>
                  <a:srgbClr val="222222"/>
                </a:solidFill>
              </a:rPr>
              <a:t>Interventions at Columbia University School of Social Work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Why I Attended: </a:t>
            </a:r>
            <a:r>
              <a:rPr lang="en-US" sz="2000" dirty="0" smtClean="0"/>
              <a:t>Motivational interviewing (MI) training and a better understanding of substance abuse (co-morbid with EDs)</a:t>
            </a:r>
          </a:p>
          <a:p>
            <a:pPr marL="0" indent="0">
              <a:buNone/>
            </a:pPr>
            <a:r>
              <a:rPr lang="en-US" sz="2000" b="1" dirty="0" smtClean="0"/>
              <a:t>What I Learned (top 3)</a:t>
            </a:r>
          </a:p>
          <a:p>
            <a:pPr>
              <a:buFontTx/>
              <a:buChar char="-"/>
            </a:pPr>
            <a:r>
              <a:rPr lang="en-US" sz="2000" dirty="0" smtClean="0"/>
              <a:t>Drug policy in the US- prevents access to care (EDs and addiction)</a:t>
            </a:r>
          </a:p>
          <a:p>
            <a:pPr>
              <a:buFontTx/>
              <a:buChar char="-"/>
            </a:pPr>
            <a:r>
              <a:rPr lang="en-US" sz="2000" dirty="0" smtClean="0"/>
              <a:t>Minority populations and the need for providers with high cultural competencies (our </a:t>
            </a:r>
            <a:r>
              <a:rPr lang="en-US" sz="2000" dirty="0" err="1" smtClean="0"/>
              <a:t>tx</a:t>
            </a:r>
            <a:r>
              <a:rPr lang="en-US" sz="2000" dirty="0" smtClean="0"/>
              <a:t> directory) </a:t>
            </a:r>
          </a:p>
          <a:p>
            <a:pPr>
              <a:buFontTx/>
              <a:buChar char="-"/>
            </a:pPr>
            <a:r>
              <a:rPr lang="en-US" sz="2000" dirty="0" smtClean="0"/>
              <a:t>How motivational interviewing changed the authoritative approach in clinical work</a:t>
            </a:r>
          </a:p>
          <a:p>
            <a:pPr marL="0" indent="0">
              <a:buNone/>
            </a:pPr>
            <a:r>
              <a:rPr lang="en-US" sz="2000" b="1" dirty="0" smtClean="0"/>
              <a:t>What was surprising: </a:t>
            </a:r>
            <a:r>
              <a:rPr lang="en-US" sz="2000" dirty="0" smtClean="0"/>
              <a:t>Stages of change - pejorative (labeling people)</a:t>
            </a:r>
          </a:p>
          <a:p>
            <a:pPr marL="0" indent="0">
              <a:buNone/>
            </a:pPr>
            <a:r>
              <a:rPr lang="en-US" sz="2000" b="1" dirty="0" smtClean="0"/>
              <a:t>What I will use: </a:t>
            </a:r>
            <a:r>
              <a:rPr lang="en-US" sz="2000" dirty="0" smtClean="0"/>
              <a:t>Emphasis on barriers to care and diversity in our training and more practice on MI techniques in role play trainings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2670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Lauren: </a:t>
            </a:r>
            <a:r>
              <a:rPr lang="en-US" dirty="0" err="1" smtClean="0"/>
              <a:t>NEDAcon</a:t>
            </a:r>
            <a:r>
              <a:rPr lang="en-US" dirty="0" smtClean="0"/>
              <a:t> </a:t>
            </a:r>
            <a:r>
              <a:rPr lang="en-US" dirty="0" smtClean="0"/>
              <a:t>Philadelphia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What I Learned (top 3)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Marginalized communities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- Engagement of families</a:t>
            </a:r>
          </a:p>
          <a:p>
            <a:pPr marL="0" indent="0">
              <a:buNone/>
            </a:pPr>
            <a:r>
              <a:rPr lang="en-US" dirty="0" smtClean="0"/>
              <a:t>- Size diversity </a:t>
            </a:r>
            <a:br>
              <a:rPr lang="en-US" dirty="0" smtClean="0"/>
            </a:br>
            <a:r>
              <a:rPr lang="en-US" b="1" dirty="0" smtClean="0"/>
              <a:t>What was surprising:</a:t>
            </a:r>
          </a:p>
          <a:p>
            <a:pPr marL="0" indent="0">
              <a:buNone/>
            </a:pPr>
            <a:r>
              <a:rPr lang="en-US" dirty="0" smtClean="0"/>
              <a:t>- Campus awareness – disability, food sensitivity, etc.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- Privilege awareness – context is important</a:t>
            </a:r>
          </a:p>
          <a:p>
            <a:pPr marL="0" indent="0">
              <a:buNone/>
            </a:pPr>
            <a:r>
              <a:rPr lang="en-US" b="1" dirty="0" smtClean="0"/>
              <a:t>What I will use:</a:t>
            </a:r>
          </a:p>
          <a:p>
            <a:pPr marL="0" indent="0">
              <a:buNone/>
            </a:pPr>
            <a:r>
              <a:rPr lang="en-US" dirty="0" smtClean="0"/>
              <a:t>Data/feedback for </a:t>
            </a:r>
            <a:r>
              <a:rPr lang="en-US" dirty="0" err="1" smtClean="0"/>
              <a:t>NEDAcon</a:t>
            </a:r>
            <a:r>
              <a:rPr lang="en-US" dirty="0" smtClean="0"/>
              <a:t> Houston and Seattle!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19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909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Roboto Medium</vt:lpstr>
      <vt:lpstr>Rubik Light</vt:lpstr>
      <vt:lpstr>Rubik Medium</vt:lpstr>
      <vt:lpstr>Office Theme</vt:lpstr>
      <vt:lpstr>Learning Lunch</vt:lpstr>
      <vt:lpstr>Liz &amp; Jenn: Supervisory Essentials: Managing People and Leading Teams</vt:lpstr>
      <vt:lpstr>Gabe: Internship Management</vt:lpstr>
      <vt:lpstr>Joanna: Online Giving Effectively Communicating with Donors</vt:lpstr>
      <vt:lpstr>Updated Donation Page Brought to you by Tom!</vt:lpstr>
      <vt:lpstr>Bri: Fundraising and Marketing</vt:lpstr>
      <vt:lpstr>Connor: Examining and Engaging Gen Z</vt:lpstr>
      <vt:lpstr>Liz: Addiction Policy and Interventions</vt:lpstr>
      <vt:lpstr>Lauren: NEDAcon Philadelphia</vt:lpstr>
      <vt:lpstr>Claire: NEDA and SAMHSA</vt:lpstr>
      <vt:lpstr>Jess: STRIPED/Harvard Catalyst Symposium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Maggi Flaherty</dc:creator>
  <cp:lastModifiedBy>Jessica Scheer</cp:lastModifiedBy>
  <cp:revision>38</cp:revision>
  <dcterms:created xsi:type="dcterms:W3CDTF">2017-10-21T21:55:02Z</dcterms:created>
  <dcterms:modified xsi:type="dcterms:W3CDTF">2018-06-21T15:52:58Z</dcterms:modified>
</cp:coreProperties>
</file>