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3" r:id="rId6"/>
    <p:sldId id="264" r:id="rId7"/>
    <p:sldId id="265" r:id="rId8"/>
    <p:sldId id="266" r:id="rId9"/>
    <p:sldId id="261" r:id="rId10"/>
    <p:sldId id="262" r:id="rId11"/>
    <p:sldId id="267" r:id="rId12"/>
    <p:sldId id="268" r:id="rId13"/>
    <p:sldId id="295" r:id="rId14"/>
    <p:sldId id="296" r:id="rId15"/>
    <p:sldId id="271" r:id="rId16"/>
    <p:sldId id="272" r:id="rId17"/>
    <p:sldId id="273" r:id="rId18"/>
    <p:sldId id="274" r:id="rId19"/>
    <p:sldId id="275" r:id="rId20"/>
    <p:sldId id="276" r:id="rId21"/>
    <p:sldId id="277" r:id="rId22"/>
    <p:sldId id="278" r:id="rId23"/>
    <p:sldId id="292" r:id="rId24"/>
    <p:sldId id="280" r:id="rId25"/>
    <p:sldId id="281" r:id="rId26"/>
    <p:sldId id="282" r:id="rId27"/>
    <p:sldId id="283" r:id="rId28"/>
    <p:sldId id="284" r:id="rId29"/>
    <p:sldId id="285" r:id="rId30"/>
    <p:sldId id="294" r:id="rId31"/>
    <p:sldId id="293"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lin Hamilton"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854"/>
    <a:srgbClr val="005DAA"/>
    <a:srgbClr val="F79646"/>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00" autoAdjust="0"/>
  </p:normalViewPr>
  <p:slideViewPr>
    <p:cSldViewPr>
      <p:cViewPr varScale="1">
        <p:scale>
          <a:sx n="67" d="100"/>
          <a:sy n="67" d="100"/>
        </p:scale>
        <p:origin x="28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22536-3837-49CB-85B0-30D01B7C31D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220E83B4-A988-4F54-8066-775172399F1B}">
      <dgm:prSet phldrT="[Text]" custT="1"/>
      <dgm:spPr/>
      <dgm:t>
        <a:bodyPr/>
        <a:lstStyle/>
        <a:p>
          <a:r>
            <a:rPr lang="en-US" sz="2000" b="1" dirty="0" smtClean="0">
              <a:latin typeface="Arial Narrow" panose="020B0606020202030204" pitchFamily="34" charset="0"/>
            </a:rPr>
            <a:t>Intervention</a:t>
          </a:r>
          <a:endParaRPr lang="en-US" sz="1400" b="1" dirty="0">
            <a:latin typeface="Arial Narrow" panose="020B0606020202030204" pitchFamily="34" charset="0"/>
          </a:endParaRPr>
        </a:p>
      </dgm:t>
    </dgm:pt>
    <dgm:pt modelId="{6D5764C0-1AE1-4EF2-9A10-76C0CD280A3B}" type="parTrans" cxnId="{8CC84B96-9C06-4E1E-B0E9-7018ED79A45D}">
      <dgm:prSet/>
      <dgm:spPr/>
      <dgm:t>
        <a:bodyPr/>
        <a:lstStyle/>
        <a:p>
          <a:endParaRPr lang="en-US"/>
        </a:p>
      </dgm:t>
    </dgm:pt>
    <dgm:pt modelId="{E3DEC7B5-B7EC-47A1-8EB4-440DF4CB5B94}" type="sibTrans" cxnId="{8CC84B96-9C06-4E1E-B0E9-7018ED79A45D}">
      <dgm:prSet/>
      <dgm:spPr/>
      <dgm:t>
        <a:bodyPr/>
        <a:lstStyle/>
        <a:p>
          <a:endParaRPr lang="en-US"/>
        </a:p>
      </dgm:t>
    </dgm:pt>
    <dgm:pt modelId="{CAAB0FDB-D3FA-488E-B4B2-ABEF9537AB94}">
      <dgm:prSet phldrT="[Text]" custT="1"/>
      <dgm:spPr/>
      <dgm:t>
        <a:bodyPr/>
        <a:lstStyle/>
        <a:p>
          <a:r>
            <a:rPr lang="en-US" sz="2000" b="1" dirty="0" smtClean="0">
              <a:latin typeface="Arial Narrow" panose="020B0606020202030204" pitchFamily="34" charset="0"/>
            </a:rPr>
            <a:t>Professional Treatment</a:t>
          </a:r>
          <a:endParaRPr lang="en-US" sz="2000" b="1" dirty="0">
            <a:latin typeface="Arial Narrow" panose="020B0606020202030204" pitchFamily="34" charset="0"/>
          </a:endParaRPr>
        </a:p>
      </dgm:t>
    </dgm:pt>
    <dgm:pt modelId="{1462BECA-643F-4991-A9B3-57BAF057C056}" type="parTrans" cxnId="{7AF11417-1FD9-4972-ADEA-5FEEC82EFFDF}">
      <dgm:prSet/>
      <dgm:spPr/>
      <dgm:t>
        <a:bodyPr/>
        <a:lstStyle/>
        <a:p>
          <a:endParaRPr lang="en-US"/>
        </a:p>
      </dgm:t>
    </dgm:pt>
    <dgm:pt modelId="{B94449FA-2668-4CAE-A88F-7087D6BE5DDF}" type="sibTrans" cxnId="{7AF11417-1FD9-4972-ADEA-5FEEC82EFFDF}">
      <dgm:prSet/>
      <dgm:spPr/>
      <dgm:t>
        <a:bodyPr/>
        <a:lstStyle/>
        <a:p>
          <a:endParaRPr lang="en-US"/>
        </a:p>
      </dgm:t>
    </dgm:pt>
    <dgm:pt modelId="{A505EA24-E1A8-4100-B869-87755C424637}">
      <dgm:prSet phldrT="[Text]" custT="1"/>
      <dgm:spPr/>
      <dgm:t>
        <a:bodyPr/>
        <a:lstStyle/>
        <a:p>
          <a:r>
            <a:rPr lang="en-US" sz="2000" b="1" dirty="0" smtClean="0">
              <a:latin typeface="Arial Narrow" panose="020B0606020202030204" pitchFamily="34" charset="0"/>
            </a:rPr>
            <a:t>Ongoing Support</a:t>
          </a:r>
          <a:endParaRPr lang="en-US" sz="2000" b="1" dirty="0">
            <a:latin typeface="Arial Narrow" panose="020B0606020202030204" pitchFamily="34" charset="0"/>
          </a:endParaRPr>
        </a:p>
      </dgm:t>
    </dgm:pt>
    <dgm:pt modelId="{42B1E476-005A-4633-88B4-77FBFE37A4BB}" type="parTrans" cxnId="{FBBED6E8-331D-4002-8F6E-C3584DD7090E}">
      <dgm:prSet/>
      <dgm:spPr/>
      <dgm:t>
        <a:bodyPr/>
        <a:lstStyle/>
        <a:p>
          <a:endParaRPr lang="en-US"/>
        </a:p>
      </dgm:t>
    </dgm:pt>
    <dgm:pt modelId="{E2004A54-5BCD-4BCC-ABD2-4ACCCE614724}" type="sibTrans" cxnId="{FBBED6E8-331D-4002-8F6E-C3584DD7090E}">
      <dgm:prSet/>
      <dgm:spPr/>
      <dgm:t>
        <a:bodyPr/>
        <a:lstStyle/>
        <a:p>
          <a:endParaRPr lang="en-US"/>
        </a:p>
      </dgm:t>
    </dgm:pt>
    <dgm:pt modelId="{CE458F6E-4904-44E4-B1FF-E36902FEA79A}">
      <dgm:prSet custT="1"/>
      <dgm:spPr/>
      <dgm:t>
        <a:bodyPr/>
        <a:lstStyle/>
        <a:p>
          <a:r>
            <a:rPr lang="en-US" sz="2000" b="1" dirty="0" smtClean="0">
              <a:latin typeface="Arial Narrow" panose="020B0606020202030204" pitchFamily="34" charset="0"/>
            </a:rPr>
            <a:t>Recovery</a:t>
          </a:r>
          <a:endParaRPr lang="en-US" sz="1600" b="1" dirty="0">
            <a:latin typeface="Arial Narrow" panose="020B0606020202030204" pitchFamily="34" charset="0"/>
          </a:endParaRPr>
        </a:p>
      </dgm:t>
    </dgm:pt>
    <dgm:pt modelId="{2830BA48-7F71-44D3-9744-834AB45332E5}" type="sibTrans" cxnId="{E142FF23-EB72-44EB-ACA7-60398D3C7FCF}">
      <dgm:prSet/>
      <dgm:spPr/>
      <dgm:t>
        <a:bodyPr/>
        <a:lstStyle/>
        <a:p>
          <a:endParaRPr lang="en-US"/>
        </a:p>
      </dgm:t>
    </dgm:pt>
    <dgm:pt modelId="{98805441-4762-4EE4-B8EB-A78254CD5BAE}" type="parTrans" cxnId="{E142FF23-EB72-44EB-ACA7-60398D3C7FCF}">
      <dgm:prSet/>
      <dgm:spPr/>
      <dgm:t>
        <a:bodyPr/>
        <a:lstStyle/>
        <a:p>
          <a:endParaRPr lang="en-US"/>
        </a:p>
      </dgm:t>
    </dgm:pt>
    <dgm:pt modelId="{EF27092C-8696-4766-AEAA-67478B44399C}" type="pres">
      <dgm:prSet presAssocID="{C9622536-3837-49CB-85B0-30D01B7C31D6}" presName="Name0" presStyleCnt="0">
        <dgm:presLayoutVars>
          <dgm:chMax val="7"/>
          <dgm:chPref val="7"/>
          <dgm:dir/>
          <dgm:animLvl val="lvl"/>
        </dgm:presLayoutVars>
      </dgm:prSet>
      <dgm:spPr/>
      <dgm:t>
        <a:bodyPr/>
        <a:lstStyle/>
        <a:p>
          <a:endParaRPr lang="en-US"/>
        </a:p>
      </dgm:t>
    </dgm:pt>
    <dgm:pt modelId="{19829004-D6A9-4D56-818C-A181C7232E1E}" type="pres">
      <dgm:prSet presAssocID="{220E83B4-A988-4F54-8066-775172399F1B}" presName="Accent1" presStyleCnt="0"/>
      <dgm:spPr/>
    </dgm:pt>
    <dgm:pt modelId="{9C090A89-FCEB-444B-863E-50F5DD815C0B}" type="pres">
      <dgm:prSet presAssocID="{220E83B4-A988-4F54-8066-775172399F1B}" presName="Accent" presStyleLbl="node1" presStyleIdx="0" presStyleCnt="4" custAng="16200000" custScaleX="109434" custScaleY="148408" custLinFactX="-41069" custLinFactNeighborX="-100000" custLinFactNeighborY="41614"/>
      <dgm:spPr>
        <a:solidFill>
          <a:srgbClr val="005DAA"/>
        </a:solidFill>
      </dgm:spPr>
      <dgm:t>
        <a:bodyPr/>
        <a:lstStyle/>
        <a:p>
          <a:endParaRPr lang="en-US"/>
        </a:p>
      </dgm:t>
    </dgm:pt>
    <dgm:pt modelId="{9537947F-61BC-4B57-8F8E-AB273BEDE4B9}" type="pres">
      <dgm:prSet presAssocID="{220E83B4-A988-4F54-8066-775172399F1B}" presName="Parent1" presStyleLbl="revTx" presStyleIdx="0" presStyleCnt="4" custScaleX="140231" custLinFactX="-100000" custLinFactY="36203" custLinFactNeighborX="-163641" custLinFactNeighborY="100000">
        <dgm:presLayoutVars>
          <dgm:chMax val="1"/>
          <dgm:chPref val="1"/>
          <dgm:bulletEnabled val="1"/>
        </dgm:presLayoutVars>
      </dgm:prSet>
      <dgm:spPr/>
      <dgm:t>
        <a:bodyPr/>
        <a:lstStyle/>
        <a:p>
          <a:endParaRPr lang="en-US"/>
        </a:p>
      </dgm:t>
    </dgm:pt>
    <dgm:pt modelId="{26384049-DDD6-4ACD-9C11-66842F0A5E8C}" type="pres">
      <dgm:prSet presAssocID="{CAAB0FDB-D3FA-488E-B4B2-ABEF9537AB94}" presName="Accent2" presStyleCnt="0"/>
      <dgm:spPr/>
    </dgm:pt>
    <dgm:pt modelId="{92593A79-533B-4F89-A767-8059408BD402}" type="pres">
      <dgm:prSet presAssocID="{CAAB0FDB-D3FA-488E-B4B2-ABEF9537AB94}" presName="Accent" presStyleLbl="node1" presStyleIdx="1" presStyleCnt="4" custAng="16200000" custScaleX="127676" custScaleY="168196" custLinFactNeighborX="-20516" custLinFactNeighborY="22273"/>
      <dgm:spPr>
        <a:solidFill>
          <a:srgbClr val="005DAA"/>
        </a:solidFill>
      </dgm:spPr>
      <dgm:t>
        <a:bodyPr/>
        <a:lstStyle/>
        <a:p>
          <a:endParaRPr lang="en-US"/>
        </a:p>
      </dgm:t>
    </dgm:pt>
    <dgm:pt modelId="{E8C590D6-C5ED-468C-95C0-F39288A3C4DA}" type="pres">
      <dgm:prSet presAssocID="{CAAB0FDB-D3FA-488E-B4B2-ABEF9537AB94}" presName="Parent2" presStyleLbl="revTx" presStyleIdx="1" presStyleCnt="4" custScaleX="157287" custScaleY="156711" custLinFactY="8066" custLinFactNeighborX="-47725" custLinFactNeighborY="100000">
        <dgm:presLayoutVars>
          <dgm:chMax val="1"/>
          <dgm:chPref val="1"/>
          <dgm:bulletEnabled val="1"/>
        </dgm:presLayoutVars>
      </dgm:prSet>
      <dgm:spPr/>
      <dgm:t>
        <a:bodyPr/>
        <a:lstStyle/>
        <a:p>
          <a:endParaRPr lang="en-US"/>
        </a:p>
      </dgm:t>
    </dgm:pt>
    <dgm:pt modelId="{1B71BA24-F66B-4D84-B998-01DFAF936BFF}" type="pres">
      <dgm:prSet presAssocID="{A505EA24-E1A8-4100-B869-87755C424637}" presName="Accent3" presStyleCnt="0"/>
      <dgm:spPr/>
    </dgm:pt>
    <dgm:pt modelId="{1946A305-34A5-4E1F-A838-11E8893A60DB}" type="pres">
      <dgm:prSet presAssocID="{A505EA24-E1A8-4100-B869-87755C424637}" presName="Accent" presStyleLbl="node1" presStyleIdx="2" presStyleCnt="4" custAng="16200000" custScaleX="127044" custScaleY="171914" custLinFactNeighborX="53016" custLinFactNeighborY="-73011"/>
      <dgm:spPr>
        <a:solidFill>
          <a:srgbClr val="005DAA"/>
        </a:solidFill>
      </dgm:spPr>
      <dgm:t>
        <a:bodyPr/>
        <a:lstStyle/>
        <a:p>
          <a:endParaRPr lang="en-US"/>
        </a:p>
      </dgm:t>
    </dgm:pt>
    <dgm:pt modelId="{841DBC6F-C16B-4861-8BF3-C01915B3725B}" type="pres">
      <dgm:prSet presAssocID="{A505EA24-E1A8-4100-B869-87755C424637}" presName="Parent3" presStyleLbl="revTx" presStyleIdx="2" presStyleCnt="4" custScaleX="188711" custLinFactY="-100000" custLinFactNeighborX="87324" custLinFactNeighborY="-191387">
        <dgm:presLayoutVars>
          <dgm:chMax val="1"/>
          <dgm:chPref val="1"/>
          <dgm:bulletEnabled val="1"/>
        </dgm:presLayoutVars>
      </dgm:prSet>
      <dgm:spPr/>
      <dgm:t>
        <a:bodyPr/>
        <a:lstStyle/>
        <a:p>
          <a:endParaRPr lang="en-US"/>
        </a:p>
      </dgm:t>
    </dgm:pt>
    <dgm:pt modelId="{E0F4FDBF-C381-453D-AEE3-8816BD708400}" type="pres">
      <dgm:prSet presAssocID="{CE458F6E-4904-44E4-B1FF-E36902FEA79A}" presName="Accent4" presStyleCnt="0"/>
      <dgm:spPr/>
    </dgm:pt>
    <dgm:pt modelId="{1509505A-1179-4BED-B5A7-D231CA1A67AE}" type="pres">
      <dgm:prSet presAssocID="{CE458F6E-4904-44E4-B1FF-E36902FEA79A}" presName="Accent" presStyleLbl="node1" presStyleIdx="3" presStyleCnt="4" custAng="16643089" custScaleX="115532" custScaleY="135232" custLinFactX="98628" custLinFactY="-11091" custLinFactNeighborX="100000" custLinFactNeighborY="-100000"/>
      <dgm:spPr>
        <a:solidFill>
          <a:srgbClr val="005DAA"/>
        </a:solidFill>
      </dgm:spPr>
      <dgm:t>
        <a:bodyPr/>
        <a:lstStyle/>
        <a:p>
          <a:endParaRPr lang="en-US"/>
        </a:p>
      </dgm:t>
    </dgm:pt>
    <dgm:pt modelId="{34BF75BB-740D-44EA-A0D6-43DC54BC682D}" type="pres">
      <dgm:prSet presAssocID="{CE458F6E-4904-44E4-B1FF-E36902FEA79A}" presName="Parent4" presStyleLbl="revTx" presStyleIdx="3" presStyleCnt="4" custScaleX="132993" custScaleY="139802" custLinFactX="108293" custLinFactY="-149229" custLinFactNeighborX="200000" custLinFactNeighborY="-200000">
        <dgm:presLayoutVars>
          <dgm:chMax val="1"/>
          <dgm:chPref val="1"/>
          <dgm:bulletEnabled val="1"/>
        </dgm:presLayoutVars>
      </dgm:prSet>
      <dgm:spPr/>
      <dgm:t>
        <a:bodyPr/>
        <a:lstStyle/>
        <a:p>
          <a:endParaRPr lang="en-US"/>
        </a:p>
      </dgm:t>
    </dgm:pt>
  </dgm:ptLst>
  <dgm:cxnLst>
    <dgm:cxn modelId="{FC0F55C3-5FF8-4D39-85DB-D65981EDAC25}" type="presOf" srcId="{C9622536-3837-49CB-85B0-30D01B7C31D6}" destId="{EF27092C-8696-4766-AEAA-67478B44399C}" srcOrd="0" destOrd="0" presId="urn:microsoft.com/office/officeart/2009/layout/CircleArrowProcess"/>
    <dgm:cxn modelId="{E142FF23-EB72-44EB-ACA7-60398D3C7FCF}" srcId="{C9622536-3837-49CB-85B0-30D01B7C31D6}" destId="{CE458F6E-4904-44E4-B1FF-E36902FEA79A}" srcOrd="3" destOrd="0" parTransId="{98805441-4762-4EE4-B8EB-A78254CD5BAE}" sibTransId="{2830BA48-7F71-44D3-9744-834AB45332E5}"/>
    <dgm:cxn modelId="{7AF11417-1FD9-4972-ADEA-5FEEC82EFFDF}" srcId="{C9622536-3837-49CB-85B0-30D01B7C31D6}" destId="{CAAB0FDB-D3FA-488E-B4B2-ABEF9537AB94}" srcOrd="1" destOrd="0" parTransId="{1462BECA-643F-4991-A9B3-57BAF057C056}" sibTransId="{B94449FA-2668-4CAE-A88F-7087D6BE5DDF}"/>
    <dgm:cxn modelId="{FBBED6E8-331D-4002-8F6E-C3584DD7090E}" srcId="{C9622536-3837-49CB-85B0-30D01B7C31D6}" destId="{A505EA24-E1A8-4100-B869-87755C424637}" srcOrd="2" destOrd="0" parTransId="{42B1E476-005A-4633-88B4-77FBFE37A4BB}" sibTransId="{E2004A54-5BCD-4BCC-ABD2-4ACCCE614724}"/>
    <dgm:cxn modelId="{739CAA09-33DE-40D7-BEDF-0ED9EBBDBC46}" type="presOf" srcId="{CE458F6E-4904-44E4-B1FF-E36902FEA79A}" destId="{34BF75BB-740D-44EA-A0D6-43DC54BC682D}" srcOrd="0" destOrd="0" presId="urn:microsoft.com/office/officeart/2009/layout/CircleArrowProcess"/>
    <dgm:cxn modelId="{8CC84B96-9C06-4E1E-B0E9-7018ED79A45D}" srcId="{C9622536-3837-49CB-85B0-30D01B7C31D6}" destId="{220E83B4-A988-4F54-8066-775172399F1B}" srcOrd="0" destOrd="0" parTransId="{6D5764C0-1AE1-4EF2-9A10-76C0CD280A3B}" sibTransId="{E3DEC7B5-B7EC-47A1-8EB4-440DF4CB5B94}"/>
    <dgm:cxn modelId="{3222AA46-63E9-4861-ACDC-A189EFAE6A0C}" type="presOf" srcId="{220E83B4-A988-4F54-8066-775172399F1B}" destId="{9537947F-61BC-4B57-8F8E-AB273BEDE4B9}" srcOrd="0" destOrd="0" presId="urn:microsoft.com/office/officeart/2009/layout/CircleArrowProcess"/>
    <dgm:cxn modelId="{C8A99633-7837-4E55-A295-9111A5A79B24}" type="presOf" srcId="{CAAB0FDB-D3FA-488E-B4B2-ABEF9537AB94}" destId="{E8C590D6-C5ED-468C-95C0-F39288A3C4DA}" srcOrd="0" destOrd="0" presId="urn:microsoft.com/office/officeart/2009/layout/CircleArrowProcess"/>
    <dgm:cxn modelId="{E814BB25-C59F-4FF8-81DA-44DAE64D7F3B}" type="presOf" srcId="{A505EA24-E1A8-4100-B869-87755C424637}" destId="{841DBC6F-C16B-4861-8BF3-C01915B3725B}" srcOrd="0" destOrd="0" presId="urn:microsoft.com/office/officeart/2009/layout/CircleArrowProcess"/>
    <dgm:cxn modelId="{810CB512-7DCD-4A0C-B40C-C1FADF4CEBED}" type="presParOf" srcId="{EF27092C-8696-4766-AEAA-67478B44399C}" destId="{19829004-D6A9-4D56-818C-A181C7232E1E}" srcOrd="0" destOrd="0" presId="urn:microsoft.com/office/officeart/2009/layout/CircleArrowProcess"/>
    <dgm:cxn modelId="{CC00DEEA-15EB-449F-A96F-FDD928AA87DB}" type="presParOf" srcId="{19829004-D6A9-4D56-818C-A181C7232E1E}" destId="{9C090A89-FCEB-444B-863E-50F5DD815C0B}" srcOrd="0" destOrd="0" presId="urn:microsoft.com/office/officeart/2009/layout/CircleArrowProcess"/>
    <dgm:cxn modelId="{197C73FC-0B6C-42C0-9658-35F764905A93}" type="presParOf" srcId="{EF27092C-8696-4766-AEAA-67478B44399C}" destId="{9537947F-61BC-4B57-8F8E-AB273BEDE4B9}" srcOrd="1" destOrd="0" presId="urn:microsoft.com/office/officeart/2009/layout/CircleArrowProcess"/>
    <dgm:cxn modelId="{9B767A0D-9895-49CA-A2E3-2407BD313EF6}" type="presParOf" srcId="{EF27092C-8696-4766-AEAA-67478B44399C}" destId="{26384049-DDD6-4ACD-9C11-66842F0A5E8C}" srcOrd="2" destOrd="0" presId="urn:microsoft.com/office/officeart/2009/layout/CircleArrowProcess"/>
    <dgm:cxn modelId="{A824C606-F3D3-45D9-935F-E18B3F4765F7}" type="presParOf" srcId="{26384049-DDD6-4ACD-9C11-66842F0A5E8C}" destId="{92593A79-533B-4F89-A767-8059408BD402}" srcOrd="0" destOrd="0" presId="urn:microsoft.com/office/officeart/2009/layout/CircleArrowProcess"/>
    <dgm:cxn modelId="{3BDBB9CF-50C5-4E5E-A575-91B72CF73D3D}" type="presParOf" srcId="{EF27092C-8696-4766-AEAA-67478B44399C}" destId="{E8C590D6-C5ED-468C-95C0-F39288A3C4DA}" srcOrd="3" destOrd="0" presId="urn:microsoft.com/office/officeart/2009/layout/CircleArrowProcess"/>
    <dgm:cxn modelId="{7948CC90-950E-475C-83EE-A0BFD598A9DF}" type="presParOf" srcId="{EF27092C-8696-4766-AEAA-67478B44399C}" destId="{1B71BA24-F66B-4D84-B998-01DFAF936BFF}" srcOrd="4" destOrd="0" presId="urn:microsoft.com/office/officeart/2009/layout/CircleArrowProcess"/>
    <dgm:cxn modelId="{6EE01632-5196-4102-BDD9-6E0DD8B47632}" type="presParOf" srcId="{1B71BA24-F66B-4D84-B998-01DFAF936BFF}" destId="{1946A305-34A5-4E1F-A838-11E8893A60DB}" srcOrd="0" destOrd="0" presId="urn:microsoft.com/office/officeart/2009/layout/CircleArrowProcess"/>
    <dgm:cxn modelId="{CC4E503B-2BB1-4A43-85EC-43A11004CFFA}" type="presParOf" srcId="{EF27092C-8696-4766-AEAA-67478B44399C}" destId="{841DBC6F-C16B-4861-8BF3-C01915B3725B}" srcOrd="5" destOrd="0" presId="urn:microsoft.com/office/officeart/2009/layout/CircleArrowProcess"/>
    <dgm:cxn modelId="{639A930A-6645-4387-81FC-E56061369614}" type="presParOf" srcId="{EF27092C-8696-4766-AEAA-67478B44399C}" destId="{E0F4FDBF-C381-453D-AEE3-8816BD708400}" srcOrd="6" destOrd="0" presId="urn:microsoft.com/office/officeart/2009/layout/CircleArrowProcess"/>
    <dgm:cxn modelId="{3A8FD769-ABA2-4C5C-A138-512D7CEE4FDE}" type="presParOf" srcId="{E0F4FDBF-C381-453D-AEE3-8816BD708400}" destId="{1509505A-1179-4BED-B5A7-D231CA1A67AE}" srcOrd="0" destOrd="0" presId="urn:microsoft.com/office/officeart/2009/layout/CircleArrowProcess"/>
    <dgm:cxn modelId="{B6930335-5A07-40FE-A51A-C52251107822}" type="presParOf" srcId="{EF27092C-8696-4766-AEAA-67478B44399C}" destId="{34BF75BB-740D-44EA-A0D6-43DC54BC682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0A89-FCEB-444B-863E-50F5DD815C0B}">
      <dsp:nvSpPr>
        <dsp:cNvPr id="0" name=""/>
        <dsp:cNvSpPr/>
      </dsp:nvSpPr>
      <dsp:spPr>
        <a:xfrm rot="16200000">
          <a:off x="734811" y="403521"/>
          <a:ext cx="2012331" cy="2729284"/>
        </a:xfrm>
        <a:prstGeom prst="circularArrow">
          <a:avLst>
            <a:gd name="adj1" fmla="val 10980"/>
            <a:gd name="adj2" fmla="val 1142322"/>
            <a:gd name="adj3" fmla="val 4500000"/>
            <a:gd name="adj4" fmla="val 10800000"/>
            <a:gd name="adj5" fmla="val 1250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7947F-61BC-4B57-8F8E-AB273BEDE4B9}">
      <dsp:nvSpPr>
        <dsp:cNvPr id="0" name=""/>
        <dsp:cNvSpPr/>
      </dsp:nvSpPr>
      <dsp:spPr>
        <a:xfrm>
          <a:off x="909727" y="1447802"/>
          <a:ext cx="1439029" cy="51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Intervention</a:t>
          </a:r>
          <a:endParaRPr lang="en-US" sz="1400" b="1" kern="1200" dirty="0">
            <a:latin typeface="Arial Narrow" panose="020B0606020202030204" pitchFamily="34" charset="0"/>
          </a:endParaRPr>
        </a:p>
      </dsp:txBody>
      <dsp:txXfrm>
        <a:off x="909727" y="1447802"/>
        <a:ext cx="1439029" cy="513039"/>
      </dsp:txXfrm>
    </dsp:sp>
    <dsp:sp modelId="{92593A79-533B-4F89-A767-8059408BD402}">
      <dsp:nvSpPr>
        <dsp:cNvPr id="0" name=""/>
        <dsp:cNvSpPr/>
      </dsp:nvSpPr>
      <dsp:spPr>
        <a:xfrm rot="16200000">
          <a:off x="2273033" y="922680"/>
          <a:ext cx="2347775" cy="3093193"/>
        </a:xfrm>
        <a:prstGeom prst="leftCircularArrow">
          <a:avLst>
            <a:gd name="adj1" fmla="val 10980"/>
            <a:gd name="adj2" fmla="val 1142322"/>
            <a:gd name="adj3" fmla="val 6300000"/>
            <a:gd name="adj4" fmla="val 18900000"/>
            <a:gd name="adj5" fmla="val 1250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590D6-C5ED-468C-95C0-F39288A3C4DA}">
      <dsp:nvSpPr>
        <dsp:cNvPr id="0" name=""/>
        <dsp:cNvSpPr/>
      </dsp:nvSpPr>
      <dsp:spPr>
        <a:xfrm>
          <a:off x="2524991" y="2216726"/>
          <a:ext cx="1614055" cy="8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Professional Treatment</a:t>
          </a:r>
          <a:endParaRPr lang="en-US" sz="2000" b="1" kern="1200" dirty="0">
            <a:latin typeface="Arial Narrow" panose="020B0606020202030204" pitchFamily="34" charset="0"/>
          </a:endParaRPr>
        </a:p>
      </dsp:txBody>
      <dsp:txXfrm>
        <a:off x="2524991" y="2216726"/>
        <a:ext cx="1614055" cy="803989"/>
      </dsp:txXfrm>
    </dsp:sp>
    <dsp:sp modelId="{1946A305-34A5-4E1F-A838-11E8893A60DB}">
      <dsp:nvSpPr>
        <dsp:cNvPr id="0" name=""/>
        <dsp:cNvSpPr/>
      </dsp:nvSpPr>
      <dsp:spPr>
        <a:xfrm rot="16200000">
          <a:off x="4141840" y="196884"/>
          <a:ext cx="2336153" cy="3161569"/>
        </a:xfrm>
        <a:prstGeom prst="circularArrow">
          <a:avLst>
            <a:gd name="adj1" fmla="val 10980"/>
            <a:gd name="adj2" fmla="val 1142322"/>
            <a:gd name="adj3" fmla="val 4500000"/>
            <a:gd name="adj4" fmla="val 13500000"/>
            <a:gd name="adj5" fmla="val 1250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DBC6F-C16B-4861-8BF3-C01915B3725B}">
      <dsp:nvSpPr>
        <dsp:cNvPr id="0" name=""/>
        <dsp:cNvSpPr/>
      </dsp:nvSpPr>
      <dsp:spPr>
        <a:xfrm>
          <a:off x="4262529" y="1371603"/>
          <a:ext cx="1936523" cy="51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Ongoing Support</a:t>
          </a:r>
          <a:endParaRPr lang="en-US" sz="2000" b="1" kern="1200" dirty="0">
            <a:latin typeface="Arial Narrow" panose="020B0606020202030204" pitchFamily="34" charset="0"/>
          </a:endParaRPr>
        </a:p>
      </dsp:txBody>
      <dsp:txXfrm>
        <a:off x="4262529" y="1371603"/>
        <a:ext cx="1936523" cy="513039"/>
      </dsp:txXfrm>
    </dsp:sp>
    <dsp:sp modelId="{1509505A-1179-4BED-B5A7-D231CA1A67AE}">
      <dsp:nvSpPr>
        <dsp:cNvPr id="0" name=""/>
        <dsp:cNvSpPr/>
      </dsp:nvSpPr>
      <dsp:spPr>
        <a:xfrm rot="16643089">
          <a:off x="6051080" y="1345267"/>
          <a:ext cx="1825182" cy="2137437"/>
        </a:xfrm>
        <a:prstGeom prst="blockArc">
          <a:avLst>
            <a:gd name="adj1" fmla="val 0"/>
            <a:gd name="adj2" fmla="val 18900000"/>
            <a:gd name="adj3" fmla="val 1274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F75BB-740D-44EA-A0D6-43DC54BC682D}">
      <dsp:nvSpPr>
        <dsp:cNvPr id="0" name=""/>
        <dsp:cNvSpPr/>
      </dsp:nvSpPr>
      <dsp:spPr>
        <a:xfrm>
          <a:off x="6303044" y="2031504"/>
          <a:ext cx="1364753" cy="71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Recovery</a:t>
          </a:r>
          <a:endParaRPr lang="en-US" sz="1600" b="1" kern="1200" dirty="0">
            <a:latin typeface="Arial Narrow" panose="020B0606020202030204" pitchFamily="34" charset="0"/>
          </a:endParaRPr>
        </a:p>
      </dsp:txBody>
      <dsp:txXfrm>
        <a:off x="6303044" y="2031504"/>
        <a:ext cx="1364753" cy="71723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2145D-270E-470D-B03B-E9E6C7390AC3}" type="datetimeFigureOut">
              <a:rPr lang="en-US" smtClean="0"/>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DE96B-A42F-46C9-B997-8ECD95600260}" type="slidenum">
              <a:rPr lang="en-US" smtClean="0"/>
              <a:t>‹#›</a:t>
            </a:fld>
            <a:endParaRPr lang="en-US"/>
          </a:p>
        </p:txBody>
      </p:sp>
    </p:spTree>
    <p:extLst>
      <p:ext uri="{BB962C8B-B14F-4D97-AF65-F5344CB8AC3E}">
        <p14:creationId xmlns:p14="http://schemas.microsoft.com/office/powerpoint/2010/main" val="318743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eatingdisorderscoalition.org/" TargetMode="External"/><Relationship Id="rId13" Type="http://schemas.openxmlformats.org/officeDocument/2006/relationships/hyperlink" Target="http://www.transfolxfightingeds.org/" TargetMode="External"/><Relationship Id="rId3" Type="http://schemas.openxmlformats.org/officeDocument/2006/relationships/hyperlink" Target="http://www.aedweb.org/web/index.php" TargetMode="External"/><Relationship Id="rId7" Type="http://schemas.openxmlformats.org/officeDocument/2006/relationships/hyperlink" Target="https://www.nationaleatingdisorders.org/blog/Residential%20Eating%20Disorders%20Consortium" TargetMode="External"/><Relationship Id="rId12" Type="http://schemas.openxmlformats.org/officeDocument/2006/relationships/hyperlink" Target="http://www.theprojectheal.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iaedp.com/" TargetMode="External"/><Relationship Id="rId11" Type="http://schemas.openxmlformats.org/officeDocument/2006/relationships/hyperlink" Target="http://iedaction.weebly.com/" TargetMode="External"/><Relationship Id="rId5" Type="http://schemas.openxmlformats.org/officeDocument/2006/relationships/hyperlink" Target="http://www.anad.org/" TargetMode="External"/><Relationship Id="rId10" Type="http://schemas.openxmlformats.org/officeDocument/2006/relationships/hyperlink" Target="http://bedaonline.com/" TargetMode="External"/><Relationship Id="rId4" Type="http://schemas.openxmlformats.org/officeDocument/2006/relationships/hyperlink" Target="http://www.feast-ed.org/" TargetMode="External"/><Relationship Id="rId9" Type="http://schemas.openxmlformats.org/officeDocument/2006/relationships/hyperlink" Target="http://www.medainc.org/" TargetMode="External"/><Relationship Id="rId14" Type="http://schemas.openxmlformats.org/officeDocument/2006/relationships/hyperlink" Target="http://www.aedweb.org/web/downloads/9-truths-about-EDs.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Welcome to Eating Disorders 101. Thank you for attending!</a:t>
            </a:r>
          </a:p>
          <a:p>
            <a:pPr marL="171450" indent="-171450">
              <a:buFont typeface="Arial" panose="020B0604020202020204" pitchFamily="34" charset="0"/>
              <a:buChar char="•"/>
              <a:defRPr/>
            </a:pPr>
            <a:r>
              <a:rPr lang="en-US" dirty="0" smtClean="0"/>
              <a:t>This presentation will cover the causes, warning signs, symptoms, health consequences, and treatment information for eating disorders.</a:t>
            </a:r>
          </a:p>
          <a:p>
            <a:pPr marL="171450" indent="-171450">
              <a:buFont typeface="Arial" panose="020B0604020202020204" pitchFamily="34" charset="0"/>
              <a:buChar char="•"/>
              <a:defRPr/>
            </a:pPr>
            <a:r>
              <a:rPr lang="en-US" dirty="0" smtClean="0"/>
              <a:t>This slide deck was put together by the National Eating Disorders Association. If you have questions, visit their website at www.nationaleatingdisorders.org. </a:t>
            </a:r>
          </a:p>
          <a:p>
            <a:pPr marL="171450" indent="-171450">
              <a:buFont typeface="Arial" panose="020B0604020202020204" pitchFamily="34" charset="0"/>
              <a:buChar char="•"/>
              <a:defRPr/>
            </a:pPr>
            <a:r>
              <a:rPr lang="en-US" dirty="0" smtClean="0"/>
              <a:t>Some of the topics we’ll be covering may be difficult to hear about; please feel free to take a break at any time.</a:t>
            </a:r>
          </a:p>
        </p:txBody>
      </p:sp>
      <p:sp>
        <p:nvSpPr>
          <p:cNvPr id="4" name="Slide Number Placeholder 3"/>
          <p:cNvSpPr>
            <a:spLocks noGrp="1"/>
          </p:cNvSpPr>
          <p:nvPr>
            <p:ph type="sldNum" sz="quarter" idx="10"/>
          </p:nvPr>
        </p:nvSpPr>
        <p:spPr/>
        <p:txBody>
          <a:bodyPr/>
          <a:lstStyle/>
          <a:p>
            <a:fld id="{FE49B860-ADBD-4FB0-B773-2985E5876240}" type="slidenum">
              <a:rPr lang="en-US" smtClean="0"/>
              <a:t>1</a:t>
            </a:fld>
            <a:endParaRPr lang="en-US"/>
          </a:p>
        </p:txBody>
      </p:sp>
    </p:spTree>
    <p:extLst>
      <p:ext uri="{BB962C8B-B14F-4D97-AF65-F5344CB8AC3E}">
        <p14:creationId xmlns:p14="http://schemas.microsoft.com/office/powerpoint/2010/main" val="1280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The term eating disorders covers a variety of conditions. What they all have in common is that they involve extreme emotions, attitudes, and behaviors surrounding weight, food, and size.</a:t>
            </a:r>
          </a:p>
          <a:p>
            <a:pPr marL="171450" indent="-171450">
              <a:buFont typeface="Arial" panose="020B0604020202020204" pitchFamily="34" charset="0"/>
              <a:buChar char="•"/>
              <a:defRPr/>
            </a:pPr>
            <a:r>
              <a:rPr lang="en-US" dirty="0" smtClean="0"/>
              <a:t>Eating</a:t>
            </a:r>
            <a:r>
              <a:rPr lang="en-US" baseline="0" dirty="0" smtClean="0"/>
              <a:t> disorders are rooted in uniquely low self-esteem and disruption in one’s relationship with self.</a:t>
            </a:r>
            <a:endParaRPr lang="en-US" dirty="0" smtClean="0"/>
          </a:p>
          <a:p>
            <a:pPr marL="171450" indent="-171450">
              <a:buFont typeface="Arial" panose="020B0604020202020204" pitchFamily="34" charset="0"/>
              <a:buChar char="•"/>
              <a:defRPr/>
            </a:pPr>
            <a:r>
              <a:rPr lang="en-US" dirty="0" smtClean="0"/>
              <a:t>Eating disorders are extremely serious and potentially life-threatening. They have both emotional and physical effects, and they can affect anyone, regardless of gender, age, race, or any other descriptor.</a:t>
            </a:r>
          </a:p>
          <a:p>
            <a:pPr marL="171450" indent="-171450">
              <a:buFont typeface="Arial" panose="020B0604020202020204" pitchFamily="34" charset="0"/>
              <a:buChar char="•"/>
              <a:defRPr/>
            </a:pPr>
            <a:r>
              <a:rPr lang="en-US" dirty="0" smtClean="0"/>
              <a:t>The eating disorders we will be talking about are anorexia, bulimia, binge eating disorder, avoidant-restrictive food intake disorder, and other specified feeding or eating disorder. Please keep in mind that this list is not exhaustive, and many of these conditions have variations, such as atypical anorexia. We won’t be able to cover every eating disorder but we do encourage you to look into them further; you can visit the NEDA website for more information.</a:t>
            </a:r>
          </a:p>
        </p:txBody>
      </p:sp>
      <p:sp>
        <p:nvSpPr>
          <p:cNvPr id="4" name="Slide Number Placeholder 3"/>
          <p:cNvSpPr>
            <a:spLocks noGrp="1"/>
          </p:cNvSpPr>
          <p:nvPr>
            <p:ph type="sldNum" sz="quarter" idx="10"/>
          </p:nvPr>
        </p:nvSpPr>
        <p:spPr/>
        <p:txBody>
          <a:bodyPr/>
          <a:lstStyle/>
          <a:p>
            <a:fld id="{FE49B860-ADBD-4FB0-B773-2985E5876240}" type="slidenum">
              <a:rPr lang="en-US" smtClean="0"/>
              <a:t>11</a:t>
            </a:fld>
            <a:endParaRPr lang="en-US"/>
          </a:p>
        </p:txBody>
      </p:sp>
    </p:spTree>
    <p:extLst>
      <p:ext uri="{BB962C8B-B14F-4D97-AF65-F5344CB8AC3E}">
        <p14:creationId xmlns:p14="http://schemas.microsoft.com/office/powerpoint/2010/main" val="375574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mn-lt"/>
              </a:rPr>
              <a:t>Anorexia nervosa is likely the best-known eating disorder. It is primarily characterized by self-starvation.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mn-lt"/>
              </a:rPr>
              <a:t>The primary symptoms include inadequate food intake, a disturbance in the experience of body weight or shape, intense fear of weight gain, and an inability to appreciate the severity of the situation.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latin typeface="+mn-lt"/>
              </a:rPr>
              <a:t>Warning</a:t>
            </a:r>
            <a:r>
              <a:rPr lang="en-US" b="1" baseline="0" dirty="0" smtClean="0">
                <a:latin typeface="+mn-lt"/>
              </a:rPr>
              <a:t> signs of AN: </a:t>
            </a:r>
            <a:r>
              <a:rPr lang="en-US" altLang="en-US" dirty="0" smtClean="0">
                <a:latin typeface="Times" pitchFamily="18" charset="0"/>
                <a:ea typeface="ＭＳ Ｐゴシック" pitchFamily="34" charset="-128"/>
              </a:rPr>
              <a:t>Familiarity with eating disorder warning signs is vital to early intervention.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mn-lt"/>
              </a:rPr>
              <a:t>Dramatic weight loss</a:t>
            </a:r>
          </a:p>
          <a:p>
            <a:pPr marL="171450" lvl="0" indent="-171450">
              <a:buFont typeface="Arial" panose="020B0604020202020204" pitchFamily="34" charset="0"/>
              <a:buChar char="•"/>
            </a:pPr>
            <a:r>
              <a:rPr lang="en-US" dirty="0" smtClean="0">
                <a:latin typeface="+mn-lt"/>
              </a:rPr>
              <a:t>Preoccupation with weight, food, calories, and dieting</a:t>
            </a:r>
          </a:p>
          <a:p>
            <a:pPr marL="171450" lvl="0" indent="-171450">
              <a:buFont typeface="Arial" panose="020B0604020202020204" pitchFamily="34" charset="0"/>
              <a:buChar char="•"/>
            </a:pPr>
            <a:r>
              <a:rPr lang="en-US" dirty="0" smtClean="0">
                <a:latin typeface="+mn-lt"/>
              </a:rPr>
              <a:t>Refusal to eat certain foods, progressing to restrictions against whole categories of food</a:t>
            </a:r>
          </a:p>
          <a:p>
            <a:pPr marL="171450" lvl="0" indent="-171450">
              <a:buFont typeface="Arial" panose="020B0604020202020204" pitchFamily="34" charset="0"/>
              <a:buChar char="•"/>
            </a:pPr>
            <a:r>
              <a:rPr lang="en-US" dirty="0" smtClean="0">
                <a:latin typeface="+mn-lt"/>
              </a:rPr>
              <a:t>Consistent excuses to avoid mealtimes or situations involving food</a:t>
            </a:r>
          </a:p>
          <a:p>
            <a:pPr marL="171450" lvl="0" indent="-171450">
              <a:buFont typeface="Arial" panose="020B0604020202020204" pitchFamily="34" charset="0"/>
              <a:buChar char="•"/>
            </a:pPr>
            <a:r>
              <a:rPr lang="en-US" dirty="0" smtClean="0">
                <a:latin typeface="+mn-lt"/>
              </a:rPr>
              <a:t>Withdrawal from usual friends and activities</a:t>
            </a:r>
          </a:p>
          <a:p>
            <a:pPr marL="171450" lvl="0" indent="-171450">
              <a:buFont typeface="Arial" panose="020B0604020202020204" pitchFamily="34" charset="0"/>
              <a:buChar char="•"/>
            </a:pPr>
            <a:r>
              <a:rPr lang="en-US" dirty="0" smtClean="0">
                <a:latin typeface="+mn-lt"/>
              </a:rPr>
              <a:t>Inappropriate and/or extreme exercise</a:t>
            </a:r>
          </a:p>
          <a:p>
            <a:pPr marL="0" lvl="0" indent="0">
              <a:buFont typeface="Arial" panose="020B0604020202020204" pitchFamily="34" charset="0"/>
              <a:buNone/>
            </a:pPr>
            <a:endParaRPr lang="en-US" b="1" dirty="0" smtClean="0">
              <a:latin typeface="+mn-lt"/>
            </a:endParaRPr>
          </a:p>
          <a:p>
            <a:pPr marL="0" lvl="0" indent="0">
              <a:buFont typeface="Arial" panose="020B0604020202020204" pitchFamily="34" charset="0"/>
              <a:buNone/>
            </a:pPr>
            <a:r>
              <a:rPr lang="en-US" b="1" dirty="0" smtClean="0">
                <a:latin typeface="+mn-lt"/>
              </a:rPr>
              <a:t>Health</a:t>
            </a:r>
            <a:r>
              <a:rPr lang="en-US" b="1" baseline="0" dirty="0" smtClean="0">
                <a:latin typeface="+mn-lt"/>
              </a:rPr>
              <a:t> consequences of AN: </a:t>
            </a:r>
            <a:r>
              <a:rPr lang="en-US" altLang="en-US" dirty="0" smtClean="0">
                <a:latin typeface="+mn-lt"/>
                <a:ea typeface="Calibri" pitchFamily="34" charset="0"/>
                <a:cs typeface="Times New Roman" pitchFamily="18" charset="0"/>
              </a:rPr>
              <a:t>In anorexia nervosa, the cycle of self-starvation denies the body of essential nutrients it needs to function properly. The body is therefore forced to slow down all of its processes to conserve energy, resulting in serious medical consequences. </a:t>
            </a:r>
            <a:endParaRPr lang="en-US" b="1" baseline="0" dirty="0" smtClean="0">
              <a:latin typeface="+mn-lt"/>
            </a:endParaRPr>
          </a:p>
          <a:p>
            <a:pPr marL="171450" lvl="0" indent="-171450">
              <a:buFont typeface="Arial" panose="020B0604020202020204" pitchFamily="34" charset="0"/>
              <a:buChar char="•"/>
            </a:pPr>
            <a:r>
              <a:rPr lang="en-US" dirty="0" smtClean="0">
                <a:latin typeface="+mn-lt"/>
              </a:rPr>
              <a:t>Dry hair, hair loss</a:t>
            </a:r>
          </a:p>
          <a:p>
            <a:pPr marL="171450" lvl="0" indent="-171450">
              <a:buFont typeface="Arial" panose="020B0604020202020204" pitchFamily="34" charset="0"/>
              <a:buChar char="•"/>
            </a:pPr>
            <a:r>
              <a:rPr lang="en-US" dirty="0" smtClean="0">
                <a:latin typeface="+mn-lt"/>
              </a:rPr>
              <a:t>Fainting and fatigue</a:t>
            </a:r>
          </a:p>
          <a:p>
            <a:pPr marL="171450" lvl="0" indent="-171450">
              <a:buFont typeface="Arial" panose="020B0604020202020204" pitchFamily="34" charset="0"/>
              <a:buChar char="•"/>
            </a:pPr>
            <a:r>
              <a:rPr lang="en-US" dirty="0" smtClean="0">
                <a:latin typeface="+mn-lt"/>
              </a:rPr>
              <a:t>Muscle loss, overall weakness</a:t>
            </a:r>
          </a:p>
          <a:p>
            <a:pPr marL="171450" lvl="0" indent="-171450">
              <a:buFont typeface="Arial" panose="020B0604020202020204" pitchFamily="34" charset="0"/>
              <a:buChar char="•"/>
            </a:pPr>
            <a:r>
              <a:rPr lang="en-US" dirty="0" smtClean="0">
                <a:latin typeface="+mn-lt"/>
              </a:rPr>
              <a:t>Abnormally low heart rate, low blood pressure, risk of heart failure</a:t>
            </a:r>
          </a:p>
          <a:p>
            <a:pPr marL="171450" lvl="0" indent="-171450">
              <a:buFont typeface="Arial" panose="020B0604020202020204" pitchFamily="34" charset="0"/>
              <a:buChar char="•"/>
            </a:pPr>
            <a:r>
              <a:rPr lang="en-US" dirty="0" smtClean="0">
                <a:latin typeface="+mn-lt"/>
              </a:rPr>
              <a:t>Severe dehydration, kidney failure</a:t>
            </a:r>
          </a:p>
          <a:p>
            <a:pPr marL="171450" lvl="0" indent="-171450">
              <a:buFont typeface="Arial" panose="020B0604020202020204" pitchFamily="34" charset="0"/>
              <a:buChar char="•"/>
            </a:pPr>
            <a:r>
              <a:rPr lang="en-US" dirty="0" smtClean="0">
                <a:latin typeface="+mn-lt"/>
              </a:rPr>
              <a:t>Osteoporosis or osteopenia (reduction in bone density)</a:t>
            </a:r>
          </a:p>
          <a:p>
            <a:pPr marL="457200" lvl="1"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98A7734D-DB05-4431-AA05-95EF449AC518}" type="slidenum">
              <a:rPr lang="en-US" smtClean="0"/>
              <a:t>12</a:t>
            </a:fld>
            <a:endParaRPr lang="en-US"/>
          </a:p>
        </p:txBody>
      </p:sp>
    </p:spTree>
    <p:extLst>
      <p:ext uri="{BB962C8B-B14F-4D97-AF65-F5344CB8AC3E}">
        <p14:creationId xmlns:p14="http://schemas.microsoft.com/office/powerpoint/2010/main" val="237590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Bulimia is primarily characterized by binge eating and compensatory behaviors. Compensatory behaviors include anything meant to reverse the effects of the binge, such as vomiting, laxative abuse, and excessive exercise. Concern with body weight and shape and feeling out of control during the binges are also symptoms. Most people struggling with bulimia appear to be of an average weight. It’s important to keep in mind that you cannot tell if someone is struggling with an eating disorder based on weight alone.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Warning signs of BN:</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Frequent trips to bathroom after meals</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Excessive, rigid exercise regimen; compulsive need to </a:t>
            </a:r>
            <a:r>
              <a:rPr lang="ja-JP" altLang="en-US" dirty="0" smtClean="0">
                <a:latin typeface="Arial Narrow" panose="020B0606020202030204" pitchFamily="34" charset="0"/>
                <a:ea typeface="ＭＳ Ｐゴシック" pitchFamily="34" charset="-128"/>
                <a:cs typeface="Arial" panose="020B0604020202020204" pitchFamily="34" charset="0"/>
              </a:rPr>
              <a:t>“</a:t>
            </a:r>
            <a:r>
              <a:rPr lang="en-US" altLang="ja-JP" dirty="0" smtClean="0">
                <a:latin typeface="Arial Narrow" panose="020B0606020202030204" pitchFamily="34" charset="0"/>
                <a:ea typeface="ＭＳ Ｐゴシック" pitchFamily="34" charset="-128"/>
                <a:cs typeface="Arial" panose="020B0604020202020204" pitchFamily="34" charset="0"/>
              </a:rPr>
              <a:t>burn off</a:t>
            </a:r>
            <a:r>
              <a:rPr lang="ja-JP" altLang="en-US" dirty="0" smtClean="0">
                <a:latin typeface="Arial Narrow" panose="020B0606020202030204" pitchFamily="34" charset="0"/>
                <a:ea typeface="ＭＳ Ｐゴシック" pitchFamily="34" charset="-128"/>
                <a:cs typeface="Arial" panose="020B0604020202020204" pitchFamily="34" charset="0"/>
              </a:rPr>
              <a:t>”</a:t>
            </a:r>
            <a:r>
              <a:rPr lang="en-US" altLang="ja-JP" dirty="0" smtClean="0">
                <a:latin typeface="Arial Narrow" panose="020B0606020202030204" pitchFamily="34" charset="0"/>
                <a:ea typeface="ＭＳ Ｐゴシック" pitchFamily="34" charset="-128"/>
                <a:cs typeface="Arial" panose="020B0604020202020204" pitchFamily="34" charset="0"/>
              </a:rPr>
              <a:t> calories taken in</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Discoloration or staining of the teeth</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Withdrawal from usual friends and activities</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Continued exercise despite injury</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Calluses on the back of hands and knuckles from self-induced vomiting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Health consequences</a:t>
            </a:r>
            <a:r>
              <a:rPr lang="en-US" b="1" baseline="0" dirty="0" smtClean="0"/>
              <a:t> of BN: </a:t>
            </a:r>
            <a:r>
              <a:rPr lang="en-US" altLang="en-US" dirty="0" smtClean="0">
                <a:latin typeface="Times" pitchFamily="18" charset="0"/>
                <a:ea typeface="ＭＳ Ｐゴシック" pitchFamily="34" charset="-128"/>
              </a:rPr>
              <a:t>The recurrent binge-and-purge cycles of bulimia nervosa can affect the entire digestive system and lead to electrolyte and chemical imbalances in the body that affect the heart and other major organ's functionality. One health consequence of bulimia nervosa is electrolyte imbalance leading to an irregular heartbeat and possible heart failure and death. These imbalances are caused by dehydration and loss of potassium, sodium, and chloride from the body as a result of purging behaviors. Other potential health consequences are gastric rupture during periods of binging, inflammation and possible rupture of the esophagus from frequent vomiting, tooth decay and staining from the stomach acids released during vomiting, chronic irregular bowel movements and constipation as a result of laxative abuse,</a:t>
            </a:r>
            <a:r>
              <a:rPr lang="en-US" altLang="en-US" baseline="0" dirty="0" smtClean="0">
                <a:latin typeface="Times" pitchFamily="18" charset="0"/>
                <a:ea typeface="ＭＳ Ｐゴシック" pitchFamily="34" charset="-128"/>
              </a:rPr>
              <a:t> and c</a:t>
            </a:r>
            <a:r>
              <a:rPr lang="en-US" dirty="0" smtClean="0">
                <a:latin typeface="Arial Narrow" panose="020B0606020202030204" pitchFamily="34" charset="0"/>
              </a:rPr>
              <a:t>alluses on hands and knuckles from self-induced vomiting.</a:t>
            </a:r>
            <a:endParaRPr lang="en-US" altLang="en-US" dirty="0" smtClean="0">
              <a:latin typeface="Arial Narrow" panose="020B060602020203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smtClean="0">
              <a:latin typeface="Times" pitchFamily="18" charset="0"/>
              <a:ea typeface="ＭＳ Ｐゴシック" pitchFamily="34" charset="-128"/>
            </a:endParaRP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BB1DE96B-A42F-46C9-B997-8ECD95600260}" type="slidenum">
              <a:rPr lang="en-US" smtClean="0"/>
              <a:t>13</a:t>
            </a:fld>
            <a:endParaRPr lang="en-US"/>
          </a:p>
        </p:txBody>
      </p:sp>
    </p:spTree>
    <p:extLst>
      <p:ext uri="{BB962C8B-B14F-4D97-AF65-F5344CB8AC3E}">
        <p14:creationId xmlns:p14="http://schemas.microsoft.com/office/powerpoint/2010/main" val="224150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Binge eating disorder, or BED, is characterized by sessions of binge eating. It differs from bulimia in that there is no compensatory behavior like purging. An important component of BED is that the person feels out of control during the binge, and distressed following it. BED is the most common eating disorder in the United States, and it’s often misunderstood as just overeating. It’s important to know that BED is not a choice, and it has a significant psychological impact on the person suffering.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itchFamily="18" charset="0"/>
                <a:ea typeface="ＭＳ Ｐゴシック" pitchFamily="34" charset="-128"/>
              </a:rPr>
              <a:t>A person struggling with BED can be of any weight or size, and you cannot tell if someone has BED just by looking at them. There is a correlation between BED and weight gain, and many of the physical effects of BED are similar to those of obesity. Still, i</a:t>
            </a:r>
            <a:r>
              <a:rPr lang="en-US" altLang="en-US" dirty="0" smtClean="0">
                <a:latin typeface="Calibri" pitchFamily="34" charset="0"/>
                <a:ea typeface="Calibri" pitchFamily="34" charset="0"/>
                <a:cs typeface="Times New Roman" pitchFamily="18" charset="0"/>
              </a:rPr>
              <a:t>t is important to remember that we are built differently based on a variety of factors. Our society perceives “thinness” as a positive quality, stigmatizing those who are not perceived as having the right body shape. Challenging this perception is an important step in creating a more inclusive culture.</a:t>
            </a:r>
          </a:p>
          <a:p>
            <a:endParaRPr lang="en-US" dirty="0" smtClean="0"/>
          </a:p>
          <a:p>
            <a:r>
              <a:rPr lang="en-US" b="1" dirty="0" smtClean="0"/>
              <a:t>Warning</a:t>
            </a:r>
            <a:r>
              <a:rPr lang="en-US" b="1" baseline="0" dirty="0" smtClean="0"/>
              <a:t> signs of BED:</a:t>
            </a:r>
          </a:p>
          <a:p>
            <a:pPr marL="285750" indent="-285750">
              <a:spcBef>
                <a:spcPts val="0"/>
              </a:spcBef>
              <a:buFont typeface="Arial" panose="020B0604020202020204" pitchFamily="34" charset="0"/>
              <a:buChar char="•"/>
              <a:defRPr/>
            </a:pPr>
            <a:r>
              <a:rPr lang="en-US" dirty="0" smtClean="0">
                <a:latin typeface="Arial Narrow" panose="020B0606020202030204" pitchFamily="34" charset="0"/>
              </a:rPr>
              <a:t>Secretive about eating or binge episodes</a:t>
            </a:r>
          </a:p>
          <a:p>
            <a:pPr marL="285750" indent="-285750">
              <a:buFont typeface="Arial" panose="020B0604020202020204" pitchFamily="34" charset="0"/>
              <a:buChar char="•"/>
              <a:defRPr/>
            </a:pPr>
            <a:r>
              <a:rPr lang="en-US" dirty="0" smtClean="0">
                <a:latin typeface="Arial Narrow" panose="020B0606020202030204" pitchFamily="34" charset="0"/>
              </a:rPr>
              <a:t>Repeated episodes of dieting or attempts at weight loss</a:t>
            </a:r>
          </a:p>
          <a:p>
            <a:pPr marL="285750" indent="-285750">
              <a:buFont typeface="Arial" panose="020B0604020202020204" pitchFamily="34" charset="0"/>
              <a:buChar char="•"/>
              <a:defRPr/>
            </a:pPr>
            <a:r>
              <a:rPr lang="en-US" dirty="0" smtClean="0">
                <a:latin typeface="Arial Narrow" panose="020B0606020202030204" pitchFamily="34" charset="0"/>
              </a:rPr>
              <a:t>Large amounts of food may be missing from pantry or found in trash</a:t>
            </a:r>
          </a:p>
          <a:p>
            <a:pPr marL="285750" indent="-285750">
              <a:buFont typeface="Arial" panose="020B0604020202020204" pitchFamily="34" charset="0"/>
              <a:buChar char="•"/>
              <a:defRPr/>
            </a:pPr>
            <a:r>
              <a:rPr lang="en-US" dirty="0" smtClean="0">
                <a:latin typeface="Arial Narrow" panose="020B0606020202030204" pitchFamily="34" charset="0"/>
              </a:rPr>
              <a:t>Larger than normal amounts of money spent on food</a:t>
            </a:r>
          </a:p>
          <a:p>
            <a:pPr marL="285750" indent="-285750">
              <a:buFont typeface="Arial" panose="020B0604020202020204" pitchFamily="34" charset="0"/>
              <a:buChar char="•"/>
              <a:defRPr/>
            </a:pPr>
            <a:r>
              <a:rPr lang="en-US" dirty="0" smtClean="0">
                <a:latin typeface="Arial Narrow" panose="020B0606020202030204" pitchFamily="34" charset="0"/>
              </a:rPr>
              <a:t>Secret stashes of food or empty wrappers</a:t>
            </a:r>
          </a:p>
          <a:p>
            <a:endParaRPr lang="en-US" b="1" baseline="0" dirty="0" smtClean="0"/>
          </a:p>
          <a:p>
            <a:r>
              <a:rPr lang="en-US" b="1" baseline="0" dirty="0" smtClean="0"/>
              <a:t>Health consequences of BED:</a:t>
            </a:r>
          </a:p>
          <a:p>
            <a:pPr marL="171450" indent="-171450">
              <a:buFont typeface="Arial" panose="020B0604020202020204" pitchFamily="34" charset="0"/>
              <a:buChar char="•"/>
            </a:pPr>
            <a:r>
              <a:rPr lang="en-US" altLang="en-US" dirty="0" smtClean="0">
                <a:latin typeface="Arial Narrow" panose="020B0606020202030204" pitchFamily="34" charset="0"/>
              </a:rPr>
              <a:t>Musculoskeletal problems</a:t>
            </a:r>
          </a:p>
          <a:p>
            <a:pPr marL="171450" indent="-171450">
              <a:buFont typeface="Arial" panose="020B0604020202020204" pitchFamily="34" charset="0"/>
              <a:buChar char="•"/>
            </a:pPr>
            <a:r>
              <a:rPr lang="en-US" altLang="en-US" dirty="0" smtClean="0">
                <a:latin typeface="Arial Narrow" panose="020B0606020202030204" pitchFamily="34" charset="0"/>
              </a:rPr>
              <a:t>Gallbladder disease</a:t>
            </a:r>
          </a:p>
          <a:p>
            <a:pPr marL="171450" indent="-171450">
              <a:buFont typeface="Arial" panose="020B0604020202020204" pitchFamily="34" charset="0"/>
              <a:buChar char="•"/>
            </a:pPr>
            <a:r>
              <a:rPr lang="en-US" altLang="en-US" dirty="0" smtClean="0">
                <a:latin typeface="Arial Narrow" panose="020B0606020202030204" pitchFamily="34" charset="0"/>
              </a:rPr>
              <a:t>High blood pressure; high cholesterol; heart disease</a:t>
            </a:r>
          </a:p>
          <a:p>
            <a:pPr marL="171450" indent="-171450">
              <a:buFont typeface="Arial" panose="020B0604020202020204" pitchFamily="34" charset="0"/>
              <a:buChar char="•"/>
            </a:pPr>
            <a:r>
              <a:rPr lang="en-US" altLang="en-US" dirty="0" smtClean="0">
                <a:latin typeface="Arial Narrow" panose="020B0606020202030204" pitchFamily="34" charset="0"/>
              </a:rPr>
              <a:t>Type II diabetes</a:t>
            </a:r>
          </a:p>
          <a:p>
            <a:endParaRPr lang="en-US" altLang="en-US" b="1" dirty="0" smtClean="0"/>
          </a:p>
        </p:txBody>
      </p:sp>
      <p:sp>
        <p:nvSpPr>
          <p:cNvPr id="4" name="Slide Number Placeholder 3"/>
          <p:cNvSpPr>
            <a:spLocks noGrp="1"/>
          </p:cNvSpPr>
          <p:nvPr>
            <p:ph type="sldNum" sz="quarter" idx="10"/>
          </p:nvPr>
        </p:nvSpPr>
        <p:spPr/>
        <p:txBody>
          <a:bodyPr/>
          <a:lstStyle/>
          <a:p>
            <a:fld id="{BB1DE96B-A42F-46C9-B997-8ECD95600260}" type="slidenum">
              <a:rPr lang="en-US" smtClean="0"/>
              <a:t>14</a:t>
            </a:fld>
            <a:endParaRPr lang="en-US"/>
          </a:p>
        </p:txBody>
      </p:sp>
    </p:spTree>
    <p:extLst>
      <p:ext uri="{BB962C8B-B14F-4D97-AF65-F5344CB8AC3E}">
        <p14:creationId xmlns:p14="http://schemas.microsoft.com/office/powerpoint/2010/main" val="222475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Avoidant-restrictive food intake disorder (ARFID) is an eating disorder that can appear as extremely picky eating. Those struggling may demonstrate a lack of interest in food and experience unexplained bodily discomfort. The limited range of “acceptable” foods narrows over time.</a:t>
            </a:r>
          </a:p>
          <a:p>
            <a:endParaRPr lang="en-US" dirty="0" smtClean="0"/>
          </a:p>
          <a:p>
            <a:r>
              <a:rPr lang="en-US" b="1" dirty="0" smtClean="0"/>
              <a:t>Warning</a:t>
            </a:r>
            <a:r>
              <a:rPr lang="en-US" b="1" baseline="0" dirty="0" smtClean="0"/>
              <a:t> signs of ARFID:</a:t>
            </a:r>
          </a:p>
          <a:p>
            <a:pPr marL="285750" indent="-285750">
              <a:spcBef>
                <a:spcPts val="0"/>
              </a:spcBef>
              <a:buFont typeface="Arial" panose="020B0604020202020204" pitchFamily="34" charset="0"/>
              <a:buChar char="•"/>
              <a:defRPr/>
            </a:pPr>
            <a:r>
              <a:rPr lang="en-US" dirty="0" smtClean="0">
                <a:latin typeface="Arial Narrow" panose="020B0606020202030204" pitchFamily="34" charset="0"/>
              </a:rPr>
              <a:t>Restricted or reduced food intake</a:t>
            </a:r>
          </a:p>
          <a:p>
            <a:pPr marL="285750" indent="-285750">
              <a:buFont typeface="Arial" panose="020B0604020202020204" pitchFamily="34" charset="0"/>
              <a:buChar char="•"/>
              <a:defRPr/>
            </a:pPr>
            <a:r>
              <a:rPr lang="en-US" dirty="0" smtClean="0">
                <a:latin typeface="Arial Narrow" panose="020B0606020202030204" pitchFamily="34" charset="0"/>
              </a:rPr>
              <a:t>Frequent complaints about bodily discomfort with no organic cause</a:t>
            </a:r>
          </a:p>
          <a:p>
            <a:pPr marL="285750" indent="-285750">
              <a:buFont typeface="Arial" panose="020B0604020202020204" pitchFamily="34" charset="0"/>
              <a:buChar char="•"/>
              <a:defRPr/>
            </a:pPr>
            <a:r>
              <a:rPr lang="en-US" dirty="0" smtClean="0">
                <a:latin typeface="Arial Narrow" panose="020B0606020202030204" pitchFamily="34" charset="0"/>
              </a:rPr>
              <a:t>Lack of appetite or interest in food</a:t>
            </a:r>
          </a:p>
          <a:p>
            <a:pPr marL="285750" indent="-285750">
              <a:buFont typeface="Arial" panose="020B0604020202020204" pitchFamily="34" charset="0"/>
              <a:buChar char="•"/>
              <a:defRPr/>
            </a:pPr>
            <a:r>
              <a:rPr lang="en-US" dirty="0" smtClean="0">
                <a:latin typeface="Arial Narrow" panose="020B0606020202030204" pitchFamily="34" charset="0"/>
              </a:rPr>
              <a:t>Fear of negative effects of eating food (e.g., choking, vomiting)</a:t>
            </a:r>
          </a:p>
          <a:p>
            <a:pPr marL="285750" indent="-285750">
              <a:buFont typeface="Arial" panose="020B0604020202020204" pitchFamily="34" charset="0"/>
              <a:buChar char="•"/>
              <a:defRPr/>
            </a:pPr>
            <a:r>
              <a:rPr lang="en-US" dirty="0" smtClean="0">
                <a:latin typeface="Arial Narrow" panose="020B0606020202030204" pitchFamily="34" charset="0"/>
              </a:rPr>
              <a:t>Inability or reluctance to eat in front of others</a:t>
            </a:r>
          </a:p>
          <a:p>
            <a:pPr marL="285750" indent="-285750">
              <a:buFont typeface="Arial" panose="020B0604020202020204" pitchFamily="34" charset="0"/>
              <a:buChar char="•"/>
              <a:defRPr/>
            </a:pPr>
            <a:r>
              <a:rPr lang="en-US" dirty="0" smtClean="0">
                <a:latin typeface="Arial Narrow" panose="020B0606020202030204" pitchFamily="34" charset="0"/>
              </a:rPr>
              <a:t>Picky eating that is unresolved by late childhood</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Health consequences of ARFID: </a:t>
            </a:r>
            <a:r>
              <a:rPr lang="en-US" altLang="en-US" dirty="0" smtClean="0">
                <a:solidFill>
                  <a:schemeClr val="bg1"/>
                </a:solidFill>
                <a:latin typeface="Times" pitchFamily="18" charset="0"/>
                <a:ea typeface="ＭＳ Ｐゴシック" pitchFamily="34" charset="-128"/>
              </a:rPr>
              <a:t>Food restriction and lack of variety associated with ARFID may lead to severe nutritional deficiencies. Some of the potential health consequences of ARFID may include </a:t>
            </a:r>
            <a:r>
              <a:rPr lang="en-US" altLang="en-US" dirty="0" smtClean="0">
                <a:latin typeface="Times" pitchFamily="18" charset="0"/>
                <a:ea typeface="ＭＳ Ｐゴシック" pitchFamily="34" charset="-128"/>
              </a:rPr>
              <a:t>failure to thrive, which means not meeting expected levels of growth, anemia, weight loss, gallbladder disease, and malnutrition, characterized by dry hair, hair loss, brittle nails, difficulty concentrating, and </a:t>
            </a:r>
            <a:r>
              <a:rPr lang="en-US" dirty="0" smtClean="0">
                <a:latin typeface="Arial Narrow" panose="020B0606020202030204" pitchFamily="34" charset="0"/>
              </a:rPr>
              <a:t>Osteoporosis or osteopenia (</a:t>
            </a:r>
            <a:r>
              <a:rPr lang="en-US" altLang="en-US" dirty="0" smtClean="0">
                <a:latin typeface="Times" pitchFamily="18" charset="0"/>
                <a:ea typeface="ＭＳ Ｐゴシック" pitchFamily="34" charset="-128"/>
              </a:rPr>
              <a:t>reduction in bone density).</a:t>
            </a:r>
            <a:endParaRPr lang="en-US" altLang="en-US" b="1" dirty="0" smtClean="0">
              <a:solidFill>
                <a:schemeClr val="bg1"/>
              </a:solidFill>
              <a:latin typeface="Times"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98A7734D-DB05-4431-AA05-95EF449AC518}" type="slidenum">
              <a:rPr lang="en-US" smtClean="0"/>
              <a:t>15</a:t>
            </a:fld>
            <a:endParaRPr lang="en-US"/>
          </a:p>
        </p:txBody>
      </p:sp>
    </p:spTree>
    <p:extLst>
      <p:ext uri="{BB962C8B-B14F-4D97-AF65-F5344CB8AC3E}">
        <p14:creationId xmlns:p14="http://schemas.microsoft.com/office/powerpoint/2010/main" val="191754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specified feeding or eating disorder (OSFED) is a broad category. It includes conditions that do not meet the criteria for anorexia, bulimia, etc., but still cause significant distress. For example, in atypical anorexia nervosa all of the criteria for anorexia is met, but the patient’s weight is not below normal. The self-starvation and disordered thinking are psychologically and physically destructive and must still be addressed. It is important that OSFED is recognized on par with other eating disorders, and that its seriousness is not underestimated.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Warning signs and health consequences of OSFED: </a:t>
            </a:r>
            <a:r>
              <a:rPr lang="en-US" altLang="en-US" dirty="0" smtClean="0">
                <a:latin typeface="Times" pitchFamily="18" charset="0"/>
                <a:ea typeface="ＭＳ Ｐゴシック" pitchFamily="34" charset="-128"/>
              </a:rPr>
              <a:t>Warning signs and health</a:t>
            </a:r>
            <a:r>
              <a:rPr lang="en-US" altLang="en-US" baseline="0" dirty="0" smtClean="0">
                <a:latin typeface="Times" pitchFamily="18" charset="0"/>
                <a:ea typeface="ＭＳ Ｐゴシック" pitchFamily="34" charset="-128"/>
              </a:rPr>
              <a:t> consequences</a:t>
            </a:r>
            <a:r>
              <a:rPr lang="en-US" altLang="en-US" dirty="0" smtClean="0">
                <a:latin typeface="Times" pitchFamily="18" charset="0"/>
                <a:ea typeface="ＭＳ Ｐゴシック" pitchFamily="34" charset="-128"/>
              </a:rPr>
              <a:t> of OSFED are more difficult to pinpoint, as it includes a number of conditions. Watch out for all of the signs already listed. The most important thing to look out for is attitudes about food and weight that conflict with a productive and satisfying life.</a:t>
            </a:r>
          </a:p>
          <a:p>
            <a:pPr marL="171450" indent="-171450">
              <a:buFont typeface="Arial" panose="020B0604020202020204" pitchFamily="34" charset="0"/>
              <a:buChar char="•"/>
              <a:defRPr/>
            </a:pPr>
            <a:r>
              <a:rPr lang="en-US" dirty="0" smtClean="0">
                <a:latin typeface="Arial Narrow" panose="020B0606020202030204" pitchFamily="34" charset="0"/>
              </a:rPr>
              <a:t>Preoccupation with weight but not as consistent as found in AN, BN, BED</a:t>
            </a:r>
          </a:p>
          <a:p>
            <a:pPr marL="171450" indent="-171450">
              <a:buFont typeface="Arial" panose="020B0604020202020204" pitchFamily="34" charset="0"/>
              <a:buChar char="•"/>
              <a:defRPr/>
            </a:pPr>
            <a:r>
              <a:rPr lang="en-US" dirty="0" smtClean="0">
                <a:latin typeface="Arial Narrow" panose="020B0606020202030204" pitchFamily="34" charset="0"/>
              </a:rPr>
              <a:t>Increased isolation, depression, or irritability </a:t>
            </a:r>
          </a:p>
          <a:p>
            <a:pPr marL="171450" indent="-171450">
              <a:buFont typeface="Arial" panose="020B0604020202020204" pitchFamily="34" charset="0"/>
              <a:buChar char="•"/>
              <a:defRPr/>
            </a:pPr>
            <a:r>
              <a:rPr lang="en-US" dirty="0" smtClean="0">
                <a:latin typeface="Arial Narrow" panose="020B0606020202030204" pitchFamily="34" charset="0"/>
              </a:rPr>
              <a:t>Compulsive or obsessive exercising</a:t>
            </a:r>
          </a:p>
          <a:p>
            <a:endParaRPr lang="en-US" b="1" dirty="0" smtClean="0"/>
          </a:p>
        </p:txBody>
      </p:sp>
      <p:sp>
        <p:nvSpPr>
          <p:cNvPr id="4" name="Slide Number Placeholder 3"/>
          <p:cNvSpPr>
            <a:spLocks noGrp="1"/>
          </p:cNvSpPr>
          <p:nvPr>
            <p:ph type="sldNum" sz="quarter" idx="10"/>
          </p:nvPr>
        </p:nvSpPr>
        <p:spPr/>
        <p:txBody>
          <a:bodyPr/>
          <a:lstStyle/>
          <a:p>
            <a:fld id="{98A7734D-DB05-4431-AA05-95EF449AC518}" type="slidenum">
              <a:rPr lang="en-US" smtClean="0"/>
              <a:t>16</a:t>
            </a:fld>
            <a:endParaRPr lang="en-US"/>
          </a:p>
        </p:txBody>
      </p:sp>
    </p:spTree>
    <p:extLst>
      <p:ext uri="{BB962C8B-B14F-4D97-AF65-F5344CB8AC3E}">
        <p14:creationId xmlns:p14="http://schemas.microsoft.com/office/powerpoint/2010/main" val="155549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itchFamily="18" charset="0"/>
                <a:ea typeface="ＭＳ Ｐゴシック" pitchFamily="34" charset="-128"/>
              </a:rPr>
              <a:t>Many of those who struggle with eating disorders have a co-occurring condition, such as anxiety, substance abuse, obsessive-compulsive disorder, depression, or post-traumatic stress disorder. All conditions should be identified and treated by someone with expertise in both eating disorders and any co-occurring conditions.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latin typeface="Arial Narrow" panose="020B0606020202030204" pitchFamily="34" charset="0"/>
                <a:ea typeface="+mn-ea"/>
                <a:cs typeface="Rubik Light" panose="00000400000000000000" pitchFamily="2" charset="-79"/>
              </a:rPr>
              <a:t>Up to 50% of individuals with eating disorders abused alcohol or illicit drugs, a rate five times higher than the general population. (National Center on Addiction &amp; Substance Abuse)</a:t>
            </a:r>
            <a:endParaRPr lang="en-US" dirty="0" smtClean="0">
              <a:latin typeface="Arial Narrow" panose="020B0606020202030204" pitchFamily="34" charset="0"/>
              <a:cs typeface="Rubik Light" panose="000004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ea typeface="+mn-ea"/>
                <a:cs typeface="Rubik Light" panose="00000400000000000000" pitchFamily="2" charset="-79"/>
              </a:rPr>
              <a:t>-Depression and other mood disorders co-occur with eating disorders quite frequently. (</a:t>
            </a:r>
            <a:r>
              <a:rPr lang="en-US" dirty="0" err="1" smtClean="0">
                <a:latin typeface="Arial Narrow" panose="020B0606020202030204" pitchFamily="34" charset="0"/>
                <a:ea typeface="+mn-ea"/>
                <a:cs typeface="Rubik Light" panose="00000400000000000000" pitchFamily="2" charset="-79"/>
              </a:rPr>
              <a:t>Mangweth</a:t>
            </a:r>
            <a:r>
              <a:rPr lang="en-US" dirty="0" smtClean="0">
                <a:latin typeface="Arial Narrow" panose="020B0606020202030204" pitchFamily="34" charset="0"/>
                <a:ea typeface="+mn-ea"/>
                <a:cs typeface="Rubik Light" panose="00000400000000000000" pitchFamily="2" charset="-79"/>
              </a:rPr>
              <a:t> </a:t>
            </a:r>
            <a:r>
              <a:rPr lang="en-US" i="1" dirty="0" smtClean="0">
                <a:latin typeface="Arial Narrow" panose="020B0606020202030204" pitchFamily="34" charset="0"/>
                <a:ea typeface="+mn-ea"/>
                <a:cs typeface="Rubik Light" panose="00000400000000000000" pitchFamily="2" charset="-79"/>
              </a:rPr>
              <a:t>et al., </a:t>
            </a:r>
            <a:r>
              <a:rPr lang="en-US" dirty="0" smtClean="0">
                <a:latin typeface="Arial Narrow" panose="020B0606020202030204" pitchFamily="34" charset="0"/>
                <a:ea typeface="+mn-ea"/>
                <a:cs typeface="Rubik Light" panose="00000400000000000000" pitchFamily="2" charset="-79"/>
              </a:rPr>
              <a:t>2003 &amp; McElroy </a:t>
            </a:r>
            <a:r>
              <a:rPr lang="en-US" i="1" dirty="0" smtClean="0">
                <a:latin typeface="Arial Narrow" panose="020B0606020202030204" pitchFamily="34" charset="0"/>
                <a:ea typeface="+mn-ea"/>
                <a:cs typeface="Rubik Light" panose="00000400000000000000" pitchFamily="2" charset="-79"/>
              </a:rPr>
              <a:t>et al., </a:t>
            </a:r>
            <a:r>
              <a:rPr lang="en-US" dirty="0" smtClean="0">
                <a:latin typeface="Arial Narrow" panose="020B0606020202030204" pitchFamily="34" charset="0"/>
                <a:ea typeface="+mn-ea"/>
                <a:cs typeface="Rubik Light" panose="00000400000000000000" pitchFamily="2" charset="-79"/>
              </a:rPr>
              <a:t>2006)</a:t>
            </a:r>
            <a:endParaRPr lang="en-US" dirty="0" smtClean="0">
              <a:latin typeface="Arial Narrow" panose="020B0606020202030204" pitchFamily="34" charset="0"/>
              <a:cs typeface="Rubik Light" panose="000004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latin typeface="Arial Narrow" panose="020B0606020202030204" pitchFamily="34" charset="0"/>
                <a:ea typeface="+mn-ea"/>
                <a:cs typeface="Rubik Light" panose="00000400000000000000" pitchFamily="2" charset="-79"/>
              </a:rPr>
              <a:t>Up to 69% of patients with anorexia and 33% of patients with bulimia have a coexisting diagnosis of obsessive-compulsive disorder.  (National Center on Addiction and Substance Abuse)</a:t>
            </a:r>
            <a:endParaRPr lang="en-US" dirty="0" smtClean="0">
              <a:latin typeface="Arial Narrow" panose="020B0606020202030204" pitchFamily="34" charset="0"/>
              <a:cs typeface="Rubik Light" panose="00000400000000000000" pitchFamily="2" charset="-79"/>
            </a:endParaRPr>
          </a:p>
        </p:txBody>
      </p:sp>
      <p:sp>
        <p:nvSpPr>
          <p:cNvPr id="4" name="Slide Number Placeholder 3"/>
          <p:cNvSpPr>
            <a:spLocks noGrp="1"/>
          </p:cNvSpPr>
          <p:nvPr>
            <p:ph type="sldNum" sz="quarter" idx="10"/>
          </p:nvPr>
        </p:nvSpPr>
        <p:spPr/>
        <p:txBody>
          <a:bodyPr/>
          <a:lstStyle/>
          <a:p>
            <a:fld id="{FE49B860-ADBD-4FB0-B773-2985E5876240}" type="slidenum">
              <a:rPr lang="en-US" smtClean="0"/>
              <a:t>17</a:t>
            </a:fld>
            <a:endParaRPr lang="en-US"/>
          </a:p>
        </p:txBody>
      </p:sp>
    </p:spTree>
    <p:extLst>
      <p:ext uri="{BB962C8B-B14F-4D97-AF65-F5344CB8AC3E}">
        <p14:creationId xmlns:p14="http://schemas.microsoft.com/office/powerpoint/2010/main" val="286752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Eating disorders can affect every organ system in the body. The body is generally resilient at coping with the stress of eating disordered behaviors, and laboratory tests can generally appear perfect even as someone is at high risk of dying. Electrolyte imbalances can kill without warning; so can cardiac arrest. Therefore, it’s incredibly important to understand the many ways that eating disorders affect the body.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Cardiovascular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Muscle</a:t>
            </a:r>
            <a:r>
              <a:rPr lang="en-US" sz="1200" b="0" i="0" kern="1200" baseline="0" dirty="0" smtClean="0">
                <a:solidFill>
                  <a:schemeClr val="tx1"/>
                </a:solidFill>
                <a:effectLst/>
                <a:latin typeface="+mn-lt"/>
                <a:ea typeface="+mn-ea"/>
                <a:cs typeface="+mn-cs"/>
              </a:rPr>
              <a:t> loss due to calorie restriction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Risk of heart failure as blood pressure and heart rate drop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baseline="0" dirty="0" smtClean="0">
                <a:solidFill>
                  <a:schemeClr val="tx1"/>
                </a:solidFill>
                <a:effectLst/>
                <a:latin typeface="+mn-lt"/>
                <a:ea typeface="+mn-ea"/>
                <a:cs typeface="+mn-cs"/>
              </a:rPr>
              <a:t>For physicians, the slow pulse of an athlete (due to a strong, healthy heart) can be confused with the slow pulse of an eating disorder (due to malnourishment).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baseline="0" dirty="0" smtClean="0">
                <a:solidFill>
                  <a:schemeClr val="tx1"/>
                </a:solidFill>
                <a:effectLst/>
                <a:latin typeface="+mn-lt"/>
                <a:ea typeface="+mn-ea"/>
                <a:cs typeface="+mn-cs"/>
              </a:rPr>
              <a:t>Electrolyte imbalance can lead to an irregular heartbeat and possibly heart failure and death. </a:t>
            </a:r>
            <a:r>
              <a:rPr lang="en-US" sz="1200" b="0" i="0" kern="1200" dirty="0" smtClean="0">
                <a:solidFill>
                  <a:schemeClr val="tx1"/>
                </a:solidFill>
                <a:effectLst/>
                <a:latin typeface="+mn-lt"/>
                <a:ea typeface="+mn-ea"/>
                <a:cs typeface="+mn-cs"/>
              </a:rPr>
              <a:t>The electrolyte potassium plays an important role in helping the heart beat and muscles contract, but is often depleted by purging.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Gastrointestinal system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Slowed digestion known as gastroparesis. Food restriction and/or purging by vomiting interferes with normal stomach emptying and the digestion of nutrients, which can lead to:</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Stomach pain and bloating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Nausea and vomiting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Blood sugar fluctuations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Blocked intestines from solid masses of undigested food</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Bacterial infections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Feeling full after eating only small amounts of food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Constipation, which can have several causes: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Inadequate nutritional intake, which means there’s not enough in the intestines for the body to try and eliminate</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Long-term inadequate nutrition can weaken the muscles of the intestines and leave them without the strength to propel digested food out of the body</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Laxative abuse can damage nerve endings and leave the body dependent on them to have a bowel movement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Binge eating can cause the stomach to rupture, creating a life-threatening emergency.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Vomiting can wear down the esophagus and cause it to rupture, creating a life-threatening emergency.</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Frequent vomiting can also cause sore throats and a hoarse voice.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When someone makes themselves vomit over a long period of time, their salivary (parotid) glands under the jaw and in front of the ears can get swollen. This can also happen when a person stops vomiting.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Both malnutrition and purging can cause pancreatitis, an inflammation of the pancreas. Symptoms include pain, nausea, and vomiting.</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Neurological</a:t>
            </a:r>
            <a:r>
              <a:rPr lang="en-US" sz="1200" b="1"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brain consumes up to one-fifth of the body’s calories. Dieting, fasting, self-starvation, and/or erratic eating means the brain isn’t getting the energy it needs, which can lead to obsessing about food and difficulties concentrating.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Extreme hunger or fullness at bedtime can create difficulties falling or staying asleep.</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body’s neurons require an insulating, protective layer of lipids to be able to conduct electricity. Inadequate fat intake can damage this protective layer, causing numbness and tingling in hands, feet, and other extremities.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Neurons use electrolytes (potassium, sodium, chloride, and calcium) to send electrical and chemical signals in the brain and body. Severe dehydration and electrolyte imbalances can lead to seizures and muscle cramps.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If the brain and blood vessels can’t push enough blood to the brain, it can cause fainting or dizziness, especially upon standing.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Individuals of higher body weights are at increased risk of sleep apnea, a disorder in which a person regularly stops breathing while asleep.</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Endocrine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Many hormones needed by the body are made with fat and cholesterol we eat. Without enough fat and calories in the diet, levels of hormones can fall, including: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Sex hormones estrogen and testosterone</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Thyroid hormones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Lowered sex hormones can cause menstruation to fail to begin, to become irregular, or to stop completely. This can significantly increase bone loss (known as osteopenia and osteoporosis) and the risk of broken bones and fractures.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Reduced resting metabolic rate, a result of the body’s attempts to conserve energy.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Over time, binge eating can potentially increase the chances that a person’s body will become resistant to insulin, a hormone that lets the body get energy from carbohydrates. This can lead to type 2 diabetes.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Without enough energy to fuel its metabolic fire, core body temperature will drop and hypothermia may develop.</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Starvation can cause high cholesterol levels, although this is NOT an indication to restrict dietary fats, lipids, and/or cholesterol. </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Other</a:t>
            </a:r>
            <a:endParaRPr lang="en-US"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Low caloric and fat consumption can cause dry skin, and hair to become brittle and fall out.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 conserve warmth during periods of starvation, the body will grow fine, downy hair called lanugo.</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Severe, prolonged dehydration can lead to kidney failure.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Inadequate nutrition can decrease the number of certain types of blood cells.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Anemia develops when there are too few red blood cells or too little iron in the diet. Symptoms include fatigue, weakness, and shortness of breath.</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Malnutrition can also decrease infection-fighting white blood cells.</a:t>
            </a:r>
          </a:p>
          <a:p>
            <a:endParaRPr lang="en-US" b="0" dirty="0" smtClean="0"/>
          </a:p>
          <a:p>
            <a:r>
              <a:rPr lang="en-US" sz="1200" b="0" i="0" kern="1200" dirty="0" smtClean="0">
                <a:solidFill>
                  <a:schemeClr val="tx1"/>
                </a:solidFill>
                <a:effectLst/>
                <a:latin typeface="+mn-lt"/>
                <a:ea typeface="+mn-ea"/>
                <a:cs typeface="+mn-cs"/>
              </a:rPr>
              <a:t>Sources:</a:t>
            </a:r>
          </a:p>
          <a:p>
            <a:r>
              <a:rPr lang="en-US" sz="1200" b="0" i="0" kern="1200" dirty="0" smtClean="0">
                <a:solidFill>
                  <a:schemeClr val="tx1"/>
                </a:solidFill>
                <a:effectLst/>
                <a:latin typeface="+mn-lt"/>
                <a:ea typeface="+mn-ea"/>
                <a:cs typeface="+mn-cs"/>
              </a:rPr>
              <a:t>Brown, CA and </a:t>
            </a:r>
            <a:r>
              <a:rPr lang="en-US" sz="1200" b="0" i="0" kern="1200" dirty="0" err="1" smtClean="0">
                <a:solidFill>
                  <a:schemeClr val="tx1"/>
                </a:solidFill>
                <a:effectLst/>
                <a:latin typeface="+mn-lt"/>
                <a:ea typeface="+mn-ea"/>
                <a:cs typeface="+mn-cs"/>
              </a:rPr>
              <a:t>Mehler</a:t>
            </a:r>
            <a:r>
              <a:rPr lang="en-US" sz="1200" b="0" i="0" kern="1200" dirty="0" smtClean="0">
                <a:solidFill>
                  <a:schemeClr val="tx1"/>
                </a:solidFill>
                <a:effectLst/>
                <a:latin typeface="+mn-lt"/>
                <a:ea typeface="+mn-ea"/>
                <a:cs typeface="+mn-cs"/>
              </a:rPr>
              <a:t>, PS. Medical complications of self-induced vomiting. Eating Disorders. 2013;21(4):287-94.</a:t>
            </a:r>
          </a:p>
          <a:p>
            <a:r>
              <a:rPr lang="en-US" sz="1200" b="0" i="0" kern="1200" dirty="0" smtClean="0">
                <a:solidFill>
                  <a:schemeClr val="tx1"/>
                </a:solidFill>
                <a:effectLst/>
                <a:latin typeface="+mn-lt"/>
                <a:ea typeface="+mn-ea"/>
                <a:cs typeface="+mn-cs"/>
              </a:rPr>
              <a:t>Brown, CA and </a:t>
            </a:r>
            <a:r>
              <a:rPr lang="en-US" sz="1200" b="0" i="0" kern="1200" dirty="0" err="1" smtClean="0">
                <a:solidFill>
                  <a:schemeClr val="tx1"/>
                </a:solidFill>
                <a:effectLst/>
                <a:latin typeface="+mn-lt"/>
                <a:ea typeface="+mn-ea"/>
                <a:cs typeface="+mn-cs"/>
              </a:rPr>
              <a:t>Mehler</a:t>
            </a:r>
            <a:r>
              <a:rPr lang="en-US" sz="1200" b="0" i="0" kern="1200" dirty="0" smtClean="0">
                <a:solidFill>
                  <a:schemeClr val="tx1"/>
                </a:solidFill>
                <a:effectLst/>
                <a:latin typeface="+mn-lt"/>
                <a:ea typeface="+mn-ea"/>
                <a:cs typeface="+mn-cs"/>
              </a:rPr>
              <a:t>, PS. Successful “Detoxing” From Commonly Utilized Modes of Purging in Bulimia Nervosa. Eating Disorders. 2012; 20(4): 312-20.</a:t>
            </a:r>
          </a:p>
          <a:p>
            <a:r>
              <a:rPr lang="en-US" sz="1200" b="0" i="0" kern="1200" dirty="0" err="1" smtClean="0">
                <a:solidFill>
                  <a:schemeClr val="tx1"/>
                </a:solidFill>
                <a:effectLst/>
                <a:latin typeface="+mn-lt"/>
                <a:ea typeface="+mn-ea"/>
                <a:cs typeface="+mn-cs"/>
              </a:rPr>
              <a:t>Mehler</a:t>
            </a:r>
            <a:r>
              <a:rPr lang="en-US" sz="1200" b="0" i="0" kern="1200" dirty="0" smtClean="0">
                <a:solidFill>
                  <a:schemeClr val="tx1"/>
                </a:solidFill>
                <a:effectLst/>
                <a:latin typeface="+mn-lt"/>
                <a:ea typeface="+mn-ea"/>
                <a:cs typeface="+mn-cs"/>
              </a:rPr>
              <a:t>, PS and AE Anderson. Eating Disorders. Baltimore: Johns Hopkins UP, 2010. Print.</a:t>
            </a:r>
          </a:p>
          <a:p>
            <a:r>
              <a:rPr lang="en-US" sz="1200" b="0" i="0" kern="1200" dirty="0" smtClean="0">
                <a:solidFill>
                  <a:schemeClr val="tx1"/>
                </a:solidFill>
                <a:effectLst/>
                <a:latin typeface="+mn-lt"/>
                <a:ea typeface="+mn-ea"/>
                <a:cs typeface="+mn-cs"/>
              </a:rPr>
              <a:t>Mitchell, J. E., &amp; Crow, S. (2006). Medical complications of anorexia nervosa and bulimia nervosa. Current Opinion in Psychiatry, 19(4), 438-443</a:t>
            </a:r>
          </a:p>
          <a:p>
            <a:endParaRPr lang="en-US" b="0" dirty="0"/>
          </a:p>
        </p:txBody>
      </p:sp>
      <p:sp>
        <p:nvSpPr>
          <p:cNvPr id="4" name="Slide Number Placeholder 3"/>
          <p:cNvSpPr>
            <a:spLocks noGrp="1"/>
          </p:cNvSpPr>
          <p:nvPr>
            <p:ph type="sldNum" sz="quarter" idx="10"/>
          </p:nvPr>
        </p:nvSpPr>
        <p:spPr/>
        <p:txBody>
          <a:bodyPr/>
          <a:lstStyle/>
          <a:p>
            <a:fld id="{FE49B860-ADBD-4FB0-B773-2985E5876240}" type="slidenum">
              <a:rPr lang="en-US" smtClean="0"/>
              <a:t>18</a:t>
            </a:fld>
            <a:endParaRPr lang="en-US"/>
          </a:p>
        </p:txBody>
      </p:sp>
    </p:spTree>
    <p:extLst>
      <p:ext uri="{BB962C8B-B14F-4D97-AF65-F5344CB8AC3E}">
        <p14:creationId xmlns:p14="http://schemas.microsoft.com/office/powerpoint/2010/main" val="262476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ea typeface="ＭＳ Ｐゴシック" pitchFamily="34" charset="-128"/>
              </a:rPr>
              <a:t>Eating disorders have the highest mortality rate of any mental illness—anorexia has a particularly high mortality rate. The numbers underscore that eating disorders must be treated as serious illnesses. People can and do recover; acknowledging the seriousness of eating disorders and the importance of recovery can be a first step in that process. While</a:t>
            </a:r>
            <a:r>
              <a:rPr lang="en-US" altLang="en-US" baseline="0" dirty="0" smtClean="0">
                <a:latin typeface="Times" pitchFamily="18" charset="0"/>
                <a:ea typeface="ＭＳ Ｐゴシック" pitchFamily="34" charset="-128"/>
              </a:rPr>
              <a:t> the death rate varies by study, research analysis </a:t>
            </a:r>
            <a:r>
              <a:rPr lang="en-US" sz="1200" b="0" i="0" kern="1200" dirty="0" smtClean="0">
                <a:solidFill>
                  <a:schemeClr val="tx1"/>
                </a:solidFill>
                <a:effectLst/>
                <a:latin typeface="+mn-lt"/>
                <a:ea typeface="+mn-ea"/>
                <a:cs typeface="+mn-cs"/>
              </a:rPr>
              <a:t>underscores the severity and public health significance of all types of eating disorders.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Crow and colleagues studied 1,885 individuals with anorexia nervosa (N=177), bulimia nervosa (N=906), or eating disorder not otherwise specified (N=802) over 8 to 25 years. </a:t>
            </a:r>
          </a:p>
          <a:p>
            <a:r>
              <a:rPr lang="en-US" sz="1200" b="0" i="0" kern="1200" dirty="0" smtClean="0">
                <a:solidFill>
                  <a:schemeClr val="tx1"/>
                </a:solidFill>
                <a:effectLst/>
                <a:latin typeface="+mn-lt"/>
                <a:ea typeface="+mn-ea"/>
                <a:cs typeface="+mn-cs"/>
              </a:rPr>
              <a:t>The investigators used computerized record linkage to the National Death Index, which provides vital status information for the entire United States, including cause of death extracted from death certificates.</a:t>
            </a:r>
          </a:p>
          <a:p>
            <a:r>
              <a:rPr lang="en-US" sz="1200" b="0" i="0" kern="1200" dirty="0" smtClean="0">
                <a:solidFill>
                  <a:schemeClr val="tx1"/>
                </a:solidFill>
                <a:effectLst/>
                <a:latin typeface="+mn-lt"/>
                <a:ea typeface="+mn-ea"/>
                <a:cs typeface="+mn-cs"/>
              </a:rPr>
              <a:t>Crow and colleagues found that crude mortality rates were 4.0% for anorexia nervosa, 3.9% for bulimia nervosa, and 5.2% for eating disorder not otherwise specified.</a:t>
            </a:r>
          </a:p>
          <a:p>
            <a:endParaRPr lang="en-US" dirty="0" smtClean="0"/>
          </a:p>
          <a:p>
            <a:r>
              <a:rPr lang="en-US" dirty="0" smtClean="0"/>
              <a:t>Sources:</a:t>
            </a:r>
          </a:p>
          <a:p>
            <a:r>
              <a:rPr lang="en-US" dirty="0" err="1" smtClean="0"/>
              <a:t>Arcelus</a:t>
            </a:r>
            <a:r>
              <a:rPr lang="en-US" dirty="0" smtClean="0"/>
              <a:t>, J., Mitchell, A.J., Wales, J., &amp; Nielsen, S. (2011). Mortality Rates in Patients with Anorexia Nervosa and Other Eating Disorders. Archives of General Psychiatry, 68(7), 724–731.</a:t>
            </a:r>
          </a:p>
          <a:p>
            <a:r>
              <a:rPr lang="en-US" dirty="0" smtClean="0">
                <a:latin typeface="+mn-lt"/>
              </a:rPr>
              <a:t>Crow, SJ., Peterson,</a:t>
            </a:r>
            <a:r>
              <a:rPr lang="en-US" baseline="0" dirty="0" smtClean="0">
                <a:latin typeface="+mn-lt"/>
              </a:rPr>
              <a:t> CB., Swanson, SA., Raymond, NC., </a:t>
            </a:r>
            <a:r>
              <a:rPr lang="en-US" baseline="0" dirty="0" err="1" smtClean="0">
                <a:latin typeface="+mn-lt"/>
              </a:rPr>
              <a:t>Speckers</a:t>
            </a:r>
            <a:r>
              <a:rPr lang="en-US" baseline="0" dirty="0" smtClean="0">
                <a:latin typeface="+mn-lt"/>
              </a:rPr>
              <a:t>, S., Eckert, ED., Mitchell, JE. (2009) </a:t>
            </a:r>
            <a:r>
              <a:rPr lang="en-US" sz="1200" b="0" i="0" kern="1200" dirty="0" smtClean="0">
                <a:solidFill>
                  <a:schemeClr val="tx1"/>
                </a:solidFill>
                <a:effectLst/>
                <a:latin typeface="+mn-lt"/>
                <a:ea typeface="+mn-ea"/>
                <a:cs typeface="+mn-cs"/>
              </a:rPr>
              <a:t>Increased mortality in bulimia nervosa and other eating disorders. American Journal of Psychiatry,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166(12), 1342-1346.</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19</a:t>
            </a:fld>
            <a:endParaRPr lang="en-US"/>
          </a:p>
        </p:txBody>
      </p:sp>
    </p:spTree>
    <p:extLst>
      <p:ext uri="{BB962C8B-B14F-4D97-AF65-F5344CB8AC3E}">
        <p14:creationId xmlns:p14="http://schemas.microsoft.com/office/powerpoint/2010/main" val="35661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20</a:t>
            </a:fld>
            <a:endParaRPr lang="en-US"/>
          </a:p>
        </p:txBody>
      </p:sp>
    </p:spTree>
    <p:extLst>
      <p:ext uri="{BB962C8B-B14F-4D97-AF65-F5344CB8AC3E}">
        <p14:creationId xmlns:p14="http://schemas.microsoft.com/office/powerpoint/2010/main" val="58398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ea typeface="ＭＳ Ｐゴシック" pitchFamily="34" charset="-128"/>
              </a:rPr>
              <a:t>There is a false belief that most people with eating disorders are privileged young white women. While eating disorders do affect young women, they also affect men, transgender people, people of color, older people, young children, </a:t>
            </a:r>
            <a:r>
              <a:rPr lang="en-US" altLang="en-US" b="0" dirty="0" smtClean="0">
                <a:latin typeface="Times" pitchFamily="18" charset="0"/>
                <a:ea typeface="ＭＳ Ｐゴシック" pitchFamily="34" charset="-128"/>
              </a:rPr>
              <a:t>people with disabilities</a:t>
            </a:r>
            <a:r>
              <a:rPr lang="en-US" altLang="en-US" b="0" baseline="0" dirty="0" smtClean="0">
                <a:latin typeface="Times" pitchFamily="18" charset="0"/>
                <a:ea typeface="ＭＳ Ｐゴシック" pitchFamily="34" charset="-128"/>
              </a:rPr>
              <a:t>, </a:t>
            </a:r>
            <a:r>
              <a:rPr lang="en-US" altLang="en-US" b="0" dirty="0" smtClean="0">
                <a:latin typeface="Times" pitchFamily="18" charset="0"/>
                <a:ea typeface="ＭＳ Ｐゴシック" pitchFamily="34" charset="-128"/>
              </a:rPr>
              <a:t>and </a:t>
            </a:r>
            <a:r>
              <a:rPr lang="en-US" altLang="en-US" dirty="0" smtClean="0">
                <a:latin typeface="Times" pitchFamily="18" charset="0"/>
                <a:ea typeface="ＭＳ Ｐゴシック" pitchFamily="34" charset="-128"/>
              </a:rPr>
              <a:t>people from every walk of life. Stereotyping eating disorders as exclusive to one group is a disservice to the diverse group of people who are affected by eating disorders, and perpetuates a stigma that prevents people from getting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Hudson JI, </a:t>
            </a:r>
            <a:r>
              <a:rPr lang="en-US" sz="1200" i="0" kern="1200" dirty="0" err="1" smtClean="0">
                <a:solidFill>
                  <a:schemeClr val="tx1"/>
                </a:solidFill>
                <a:effectLst/>
                <a:latin typeface="+mn-lt"/>
                <a:ea typeface="+mn-ea"/>
                <a:cs typeface="+mn-cs"/>
              </a:rPr>
              <a:t>Hiripi</a:t>
            </a:r>
            <a:r>
              <a:rPr lang="en-US" sz="1200" i="0" kern="1200" dirty="0" smtClean="0">
                <a:solidFill>
                  <a:schemeClr val="tx1"/>
                </a:solidFill>
                <a:effectLst/>
                <a:latin typeface="+mn-lt"/>
                <a:ea typeface="+mn-ea"/>
                <a:cs typeface="+mn-cs"/>
              </a:rPr>
              <a:t> E, Pope HG Jr, and Kessler RC. (2007). The prevalence and correlates of eating disorders in the National Comorbidity Survey Replication. Biological Psychiatry, 61(3):348-58.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2</a:t>
            </a:fld>
            <a:endParaRPr lang="en-US"/>
          </a:p>
        </p:txBody>
      </p:sp>
    </p:spTree>
    <p:extLst>
      <p:ext uri="{BB962C8B-B14F-4D97-AF65-F5344CB8AC3E}">
        <p14:creationId xmlns:p14="http://schemas.microsoft.com/office/powerpoint/2010/main" val="23022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Eating disorders have the highest mortality rate of any mental illness. </a:t>
            </a:r>
          </a:p>
          <a:p>
            <a:pPr marL="171450" indent="-171450">
              <a:buFont typeface="Arial" panose="020B0604020202020204" pitchFamily="34" charset="0"/>
              <a:buChar char="•"/>
              <a:defRPr/>
            </a:pPr>
            <a:r>
              <a:rPr lang="en-US" dirty="0" smtClean="0"/>
              <a:t>While the seriousness of eating disorders should not be underestimated, eating disorders are not hopeless. Treatment is available and recovery is possible. Early intervention is vital; the earlier a person seeks treatment, the greater the likelihood of physical and emotional recovery. </a:t>
            </a:r>
            <a:r>
              <a:rPr lang="en-US" sz="1200" b="0" i="0" u="none" strike="noStrike" kern="1200" dirty="0" smtClean="0">
                <a:solidFill>
                  <a:schemeClr val="tx1"/>
                </a:solidFill>
                <a:effectLst/>
                <a:latin typeface="+mn-lt"/>
                <a:ea typeface="+mn-ea"/>
                <a:cs typeface="+mn-cs"/>
              </a:rPr>
              <a:t>Detecting and treating eating disorders as soon as possible can save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Help</a:t>
            </a:r>
            <a:r>
              <a:rPr lang="en-US" sz="1200" b="0" i="0" kern="1200" baseline="0" dirty="0" smtClean="0">
                <a:solidFill>
                  <a:schemeClr val="tx1"/>
                </a:solidFill>
                <a:effectLst/>
                <a:latin typeface="+mn-lt"/>
                <a:ea typeface="+mn-ea"/>
                <a:cs typeface="+mn-cs"/>
              </a:rPr>
              <a:t> is available!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Various online resources are playing an important role in helping to those who are aware of their eating disorder, as well as identifying those who may not be aware they have an eating disorder or may be at risk.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9B860-ADBD-4FB0-B773-2985E5876240}" type="slidenum">
              <a:rPr lang="en-US" smtClean="0"/>
              <a:t>21</a:t>
            </a:fld>
            <a:endParaRPr lang="en-US"/>
          </a:p>
        </p:txBody>
      </p:sp>
    </p:spTree>
    <p:extLst>
      <p:ext uri="{BB962C8B-B14F-4D97-AF65-F5344CB8AC3E}">
        <p14:creationId xmlns:p14="http://schemas.microsoft.com/office/powerpoint/2010/main" val="973635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Eating disorder treatment and recovery involves intervention, professional treatment, and ongoing support. </a:t>
            </a:r>
          </a:p>
          <a:p>
            <a:pPr marL="168244" indent="-168244">
              <a:buFont typeface="Arial" panose="020B0604020202020204" pitchFamily="34" charset="0"/>
              <a:buChar char="•"/>
              <a:defRPr/>
            </a:pPr>
            <a:r>
              <a:rPr lang="en-US" dirty="0" smtClean="0"/>
              <a:t>Early diagnosis and intervention significantly enhance recovery. </a:t>
            </a:r>
          </a:p>
          <a:p>
            <a:pPr marL="168244" indent="-168244">
              <a:buFont typeface="Arial" panose="020B0604020202020204" pitchFamily="34" charset="0"/>
              <a:buChar char="•"/>
              <a:defRPr/>
            </a:pPr>
            <a:r>
              <a:rPr lang="en-US" dirty="0" smtClean="0"/>
              <a:t>Following intervention, professional treatment should be the first step; eating disorders require the care of a trained professional with expertise in the treatment of eating disorders. </a:t>
            </a:r>
          </a:p>
          <a:p>
            <a:pPr marL="168244" indent="-168244">
              <a:buFont typeface="Arial" panose="020B0604020202020204" pitchFamily="34" charset="0"/>
              <a:buChar char="•"/>
              <a:defRPr/>
            </a:pPr>
            <a:r>
              <a:rPr lang="en-US" dirty="0" smtClean="0"/>
              <a:t>Ongoing support from friends and family is vital. These are complex illnesses, and compassionate support throughout the treatment process is essential. </a:t>
            </a:r>
          </a:p>
          <a:p>
            <a:pPr marL="168244" indent="-168244">
              <a:buFont typeface="Arial" panose="020B0604020202020204" pitchFamily="34" charset="0"/>
              <a:buChar char="•"/>
              <a:defRPr/>
            </a:pPr>
            <a:r>
              <a:rPr lang="en-US" dirty="0" smtClean="0"/>
              <a:t>Remember that recovery is not a straight line, and everyone’s path will be different—one step forward and one step back is not unusual. Keep striving towards and respecting the recovery process.</a:t>
            </a:r>
          </a:p>
          <a:p>
            <a:pPr marL="171450" lvl="0" indent="-171450" eaLnBrk="0" fontAlgn="base" hangingPunct="0">
              <a:buFont typeface="Arial" panose="020B0604020202020204" pitchFamily="34" charset="0"/>
              <a:buChar char="•"/>
            </a:pPr>
            <a:r>
              <a:rPr lang="en-US" sz="1200" b="0" i="0" kern="1200" dirty="0" smtClean="0">
                <a:solidFill>
                  <a:schemeClr val="tx1"/>
                </a:solidFill>
                <a:effectLst/>
                <a:latin typeface="+mn-lt"/>
                <a:ea typeface="+mn-ea"/>
                <a:cs typeface="+mn-cs"/>
              </a:rPr>
              <a:t>Although more research in the field of eating disorders is needed, various evidenced-based treatment options are available.</a:t>
            </a:r>
          </a:p>
        </p:txBody>
      </p:sp>
      <p:sp>
        <p:nvSpPr>
          <p:cNvPr id="4" name="Slide Number Placeholder 3"/>
          <p:cNvSpPr>
            <a:spLocks noGrp="1"/>
          </p:cNvSpPr>
          <p:nvPr>
            <p:ph type="sldNum" sz="quarter" idx="10"/>
          </p:nvPr>
        </p:nvSpPr>
        <p:spPr/>
        <p:txBody>
          <a:bodyPr/>
          <a:lstStyle/>
          <a:p>
            <a:fld id="{98A7734D-DB05-4431-AA05-95EF449AC518}" type="slidenum">
              <a:rPr lang="en-US" smtClean="0"/>
              <a:t>22</a:t>
            </a:fld>
            <a:endParaRPr lang="en-US"/>
          </a:p>
        </p:txBody>
      </p:sp>
    </p:spTree>
    <p:extLst>
      <p:ext uri="{BB962C8B-B14F-4D97-AF65-F5344CB8AC3E}">
        <p14:creationId xmlns:p14="http://schemas.microsoft.com/office/powerpoint/2010/main" val="1570216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itchFamily="18" charset="0"/>
                <a:ea typeface="ＭＳ Ｐゴシック" pitchFamily="34" charset="-128"/>
              </a:rPr>
              <a:t>There is no one-size-fits-all path to treatment. Many parents</a:t>
            </a:r>
            <a:r>
              <a:rPr lang="en-US" altLang="en-US" baseline="0" dirty="0" smtClean="0">
                <a:latin typeface="Times" pitchFamily="18" charset="0"/>
                <a:ea typeface="ＭＳ Ｐゴシック" pitchFamily="34" charset="-128"/>
              </a:rPr>
              <a:t> find that meeting </a:t>
            </a:r>
            <a:r>
              <a:rPr lang="en-US" altLang="en-US" dirty="0" smtClean="0">
                <a:latin typeface="Times" pitchFamily="18" charset="0"/>
                <a:ea typeface="ＭＳ Ｐゴシック" pitchFamily="34" charset="-128"/>
              </a:rPr>
              <a:t>with a medical professional is a positive first step in determining what’s best for their family. They’ll want to identify both the type of treatment and the level of care that are appropriate. Because eating disorders have such wide-ranging effects on the brain and body, a team of treatment professionals is usually best. It’s important to communicate openly with everyone involved in treatment, particularly when moving from a more intensive type of treatment to a less restrictive one (e.g., leaving residential for outpatient treatment), and when developing an ongoing maintenance plan.</a:t>
            </a:r>
          </a:p>
          <a:p>
            <a:endParaRPr lang="en-US" b="1" dirty="0" smtClean="0"/>
          </a:p>
          <a:p>
            <a:r>
              <a:rPr lang="en-US" b="1" dirty="0" smtClean="0"/>
              <a:t>Initial assessment/diagnosis:</a:t>
            </a:r>
          </a:p>
          <a:p>
            <a:pPr marL="171450" indent="-171450">
              <a:buFont typeface="Arial" panose="020B0604020202020204" pitchFamily="34" charset="0"/>
              <a:buChar char="•"/>
            </a:pPr>
            <a:r>
              <a:rPr lang="en-US" dirty="0" smtClean="0"/>
              <a:t>Meet with a medical professional.</a:t>
            </a:r>
          </a:p>
          <a:p>
            <a:pPr marL="171450" lvl="0" indent="-171450">
              <a:buFont typeface="Arial" panose="020B0604020202020204" pitchFamily="34" charset="0"/>
              <a:buChar char="•"/>
            </a:pPr>
            <a:r>
              <a:rPr lang="en-US" dirty="0" smtClean="0"/>
              <a:t>Review different treatment modalities and approaches.</a:t>
            </a:r>
          </a:p>
          <a:p>
            <a:pPr marL="171450" indent="-171450">
              <a:buFont typeface="Arial" panose="020B0604020202020204" pitchFamily="34" charset="0"/>
              <a:buChar char="•"/>
            </a:pPr>
            <a:r>
              <a:rPr lang="en-US" dirty="0" smtClean="0"/>
              <a:t>Determine level of care needed.</a:t>
            </a:r>
          </a:p>
          <a:p>
            <a:endParaRPr lang="en-US" dirty="0" smtClean="0"/>
          </a:p>
          <a:p>
            <a:r>
              <a:rPr lang="en-US" b="1" dirty="0" smtClean="0"/>
              <a:t>Interview</a:t>
            </a:r>
            <a:r>
              <a:rPr lang="en-US" b="1" baseline="0" dirty="0" smtClean="0"/>
              <a:t> providers: </a:t>
            </a:r>
          </a:p>
          <a:p>
            <a:pPr lvl="0"/>
            <a:r>
              <a:rPr lang="en-US" dirty="0" smtClean="0"/>
              <a:t>Find the best fit for individual’s needs.</a:t>
            </a:r>
          </a:p>
          <a:p>
            <a:r>
              <a:rPr lang="en-US" dirty="0" smtClean="0"/>
              <a:t>Recommended treatment involves a multidisciplinary team of professionals (e.g., therapist, nutritionist, psychiatrist, physician).</a:t>
            </a:r>
          </a:p>
          <a:p>
            <a:endParaRPr lang="en-US" dirty="0" smtClean="0"/>
          </a:p>
          <a:p>
            <a:r>
              <a:rPr lang="en-US" b="1" dirty="0" smtClean="0"/>
              <a:t>Communicate with all involved:</a:t>
            </a:r>
            <a:r>
              <a:rPr lang="en-US" b="1" baseline="0" dirty="0" smtClean="0"/>
              <a:t> </a:t>
            </a:r>
          </a:p>
          <a:p>
            <a:pPr lvl="0"/>
            <a:r>
              <a:rPr lang="en-US" dirty="0" smtClean="0"/>
              <a:t>Connect with your insurance provider regarding coverage.</a:t>
            </a:r>
          </a:p>
          <a:p>
            <a:pPr lvl="0"/>
            <a:r>
              <a:rPr lang="en-US" dirty="0" smtClean="0"/>
              <a:t>Read your full insurance policy in advance.</a:t>
            </a:r>
          </a:p>
          <a:p>
            <a:r>
              <a:rPr lang="en-US" dirty="0" smtClean="0"/>
              <a:t>Communicate with the treatment team about how best to support your loved one.</a:t>
            </a:r>
          </a:p>
          <a:p>
            <a:endParaRPr lang="en-US" dirty="0" smtClean="0"/>
          </a:p>
          <a:p>
            <a:r>
              <a:rPr lang="en-US" b="1" dirty="0" smtClean="0"/>
              <a:t>Develop a maintenance plan:</a:t>
            </a:r>
          </a:p>
          <a:p>
            <a:pPr lvl="0"/>
            <a:r>
              <a:rPr lang="en-US" dirty="0" smtClean="0"/>
              <a:t>Coordinate with treatment team to ensure ongoing treatment plan, particularly after stepping down care (e.g., leaving inpatient).</a:t>
            </a:r>
          </a:p>
          <a:p>
            <a:pPr lvl="0"/>
            <a:r>
              <a:rPr lang="en-US" dirty="0" smtClean="0"/>
              <a:t>Support from loved ones is beneficial to sustaining recovery.</a:t>
            </a:r>
          </a:p>
          <a:p>
            <a:endParaRPr lang="en-US" dirty="0"/>
          </a:p>
        </p:txBody>
      </p:sp>
      <p:sp>
        <p:nvSpPr>
          <p:cNvPr id="4" name="Slide Number Placeholder 3"/>
          <p:cNvSpPr>
            <a:spLocks noGrp="1"/>
          </p:cNvSpPr>
          <p:nvPr>
            <p:ph type="sldNum" sz="quarter" idx="10"/>
          </p:nvPr>
        </p:nvSpPr>
        <p:spPr/>
        <p:txBody>
          <a:bodyPr/>
          <a:lstStyle/>
          <a:p>
            <a:fld id="{BB1DE96B-A42F-46C9-B997-8ECD95600260}" type="slidenum">
              <a:rPr lang="en-US" smtClean="0"/>
              <a:t>23</a:t>
            </a:fld>
            <a:endParaRPr lang="en-US"/>
          </a:p>
        </p:txBody>
      </p:sp>
    </p:spTree>
    <p:extLst>
      <p:ext uri="{BB962C8B-B14F-4D97-AF65-F5344CB8AC3E}">
        <p14:creationId xmlns:p14="http://schemas.microsoft.com/office/powerpoint/2010/main" val="380471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ea typeface="ＭＳ Ｐゴシック" pitchFamily="34" charset="-128"/>
              </a:rPr>
              <a:t>Only a treatment professional can determine which level of care is appropriate for someone just beginning treatment. Determining the appropriate level of care takes into consideration the patient’s medical and psychological states. </a:t>
            </a:r>
          </a:p>
          <a:p>
            <a:endParaRPr lang="en-US" dirty="0" smtClean="0">
              <a:latin typeface="Times" pitchFamily="18" charset="0"/>
              <a:ea typeface="ＭＳ Ｐゴシック" pitchFamily="34" charset="-128"/>
            </a:endParaRPr>
          </a:p>
          <a:p>
            <a:r>
              <a:rPr lang="en-US" dirty="0" smtClean="0"/>
              <a:t>Inpatient:</a:t>
            </a:r>
          </a:p>
          <a:p>
            <a:pPr marL="171450" lvl="0" indent="-171450">
              <a:buFont typeface="Arial" panose="020B0604020202020204" pitchFamily="34" charset="0"/>
              <a:buChar char="•"/>
            </a:pPr>
            <a:r>
              <a:rPr lang="en-US" dirty="0" smtClean="0">
                <a:latin typeface="Arial Narrow" panose="020B0606020202030204" pitchFamily="34" charset="0"/>
              </a:rPr>
              <a:t>Patient is medically unstable (unstable/depressed vital signs, acute health risk, complicating co-occurring conditions)</a:t>
            </a:r>
          </a:p>
          <a:p>
            <a:pPr marL="171450" indent="-171450">
              <a:buFont typeface="Arial" panose="020B0604020202020204" pitchFamily="34" charset="0"/>
              <a:buChar char="•"/>
            </a:pPr>
            <a:r>
              <a:rPr lang="en-US" dirty="0" smtClean="0">
                <a:latin typeface="Arial Narrow" panose="020B0606020202030204" pitchFamily="34" charset="0"/>
              </a:rPr>
              <a:t>Patient is psychiatrically unstable (rapidly worsening symptoms, suicidal)</a:t>
            </a:r>
          </a:p>
          <a:p>
            <a:endParaRPr lang="en-US" dirty="0" smtClean="0"/>
          </a:p>
          <a:p>
            <a:r>
              <a:rPr lang="en-US" dirty="0" smtClean="0"/>
              <a:t>Residential:</a:t>
            </a:r>
          </a:p>
          <a:p>
            <a:pPr marL="171450" lvl="0" indent="-171450">
              <a:buFont typeface="Arial" panose="020B0604020202020204" pitchFamily="34" charset="0"/>
              <a:buChar char="•"/>
            </a:pPr>
            <a:r>
              <a:rPr lang="en-US" dirty="0" smtClean="0">
                <a:latin typeface="Arial Narrow" panose="020B0606020202030204" pitchFamily="34" charset="0"/>
              </a:rPr>
              <a:t>Patient is medically stable and requires no intensive medical intervention</a:t>
            </a:r>
          </a:p>
          <a:p>
            <a:pPr marL="171450" indent="-171450">
              <a:buFont typeface="Arial" panose="020B0604020202020204" pitchFamily="34" charset="0"/>
              <a:buChar char="•"/>
            </a:pPr>
            <a:r>
              <a:rPr lang="en-US" dirty="0" smtClean="0">
                <a:latin typeface="Arial Narrow" panose="020B0606020202030204" pitchFamily="34" charset="0"/>
              </a:rPr>
              <a:t>Patient is psychiatrically impaired and unable to respond to partial hospital or outpatient treatment</a:t>
            </a:r>
          </a:p>
          <a:p>
            <a:endParaRPr lang="en-US" dirty="0" smtClean="0"/>
          </a:p>
          <a:p>
            <a:r>
              <a:rPr lang="en-US" dirty="0" smtClean="0"/>
              <a:t>Partial</a:t>
            </a:r>
            <a:r>
              <a:rPr lang="en-US" baseline="0" dirty="0" smtClean="0"/>
              <a:t> hospitalization:</a:t>
            </a:r>
          </a:p>
          <a:p>
            <a:pPr marL="171450" lvl="0" indent="-171450">
              <a:buFont typeface="Arial" panose="020B0604020202020204" pitchFamily="34" charset="0"/>
              <a:buChar char="•"/>
            </a:pPr>
            <a:r>
              <a:rPr lang="en-US" dirty="0" smtClean="0">
                <a:latin typeface="Arial Narrow" panose="020B0606020202030204" pitchFamily="34" charset="0"/>
              </a:rPr>
              <a:t>Medically stable with impaired functioning (no immediate risk) </a:t>
            </a:r>
          </a:p>
          <a:p>
            <a:pPr marL="171450" lvl="0" indent="-171450">
              <a:buFont typeface="Arial" panose="020B0604020202020204" pitchFamily="34" charset="0"/>
              <a:buChar char="•"/>
            </a:pPr>
            <a:r>
              <a:rPr lang="en-US" dirty="0" smtClean="0">
                <a:latin typeface="Arial Narrow" panose="020B0606020202030204" pitchFamily="34" charset="0"/>
              </a:rPr>
              <a:t>Needs daily assessment of physiologic and mental status</a:t>
            </a:r>
          </a:p>
          <a:p>
            <a:pPr marL="171450" indent="-171450">
              <a:buFont typeface="Arial" panose="020B0604020202020204" pitchFamily="34" charset="0"/>
              <a:buChar char="•"/>
            </a:pPr>
            <a:r>
              <a:rPr lang="en-US" dirty="0" smtClean="0">
                <a:latin typeface="Arial Narrow" panose="020B0606020202030204" pitchFamily="34" charset="0"/>
              </a:rPr>
              <a:t>Psychiatrically stable but unable to function in normal situations </a:t>
            </a:r>
          </a:p>
          <a:p>
            <a:pPr marL="171450" indent="-171450">
              <a:buFont typeface="Arial" panose="020B0604020202020204" pitchFamily="34" charset="0"/>
              <a:buChar char="•"/>
            </a:pPr>
            <a:r>
              <a:rPr lang="en-US" dirty="0" smtClean="0">
                <a:latin typeface="Arial Narrow" panose="020B0606020202030204" pitchFamily="34" charset="0"/>
              </a:rPr>
              <a:t>May engage in daily binge eating, purging, restricting, or other weight control techniques</a:t>
            </a:r>
          </a:p>
          <a:p>
            <a:pPr marL="171450" indent="-171450">
              <a:buFont typeface="Arial" panose="020B0604020202020204" pitchFamily="34" charset="0"/>
              <a:buChar char="•"/>
            </a:pPr>
            <a:endParaRPr lang="en-US" dirty="0" smtClean="0">
              <a:latin typeface="Arial Narrow" panose="020B0606020202030204" pitchFamily="34" charset="0"/>
            </a:endParaRPr>
          </a:p>
          <a:p>
            <a:pPr marL="0" indent="0">
              <a:buFont typeface="Arial" panose="020B0604020202020204" pitchFamily="34" charset="0"/>
              <a:buNone/>
            </a:pPr>
            <a:r>
              <a:rPr lang="en-US" dirty="0" smtClean="0">
                <a:latin typeface="Arial Narrow" panose="020B0606020202030204" pitchFamily="34" charset="0"/>
              </a:rPr>
              <a:t>Intensive</a:t>
            </a:r>
            <a:r>
              <a:rPr lang="en-US" baseline="0" dirty="0" smtClean="0">
                <a:latin typeface="Arial Narrow" panose="020B0606020202030204" pitchFamily="34" charset="0"/>
              </a:rPr>
              <a:t> outpatient/outpatient:</a:t>
            </a:r>
          </a:p>
          <a:p>
            <a:pPr marL="171450" lvl="0" indent="-171450">
              <a:buFont typeface="Arial" panose="020B0604020202020204" pitchFamily="34" charset="0"/>
              <a:buChar char="•"/>
            </a:pPr>
            <a:r>
              <a:rPr lang="en-US" sz="1200" dirty="0" smtClean="0">
                <a:latin typeface="Arial Narrow" panose="020B0606020202030204" pitchFamily="34" charset="0"/>
              </a:rPr>
              <a:t>Patient is medically stable and no longer needs daily medical monitoring</a:t>
            </a:r>
          </a:p>
          <a:p>
            <a:pPr marL="171450" indent="-171450">
              <a:buFont typeface="Arial" panose="020B0604020202020204" pitchFamily="34" charset="0"/>
              <a:buChar char="•"/>
            </a:pPr>
            <a:r>
              <a:rPr lang="en-US" sz="1200" dirty="0" smtClean="0">
                <a:latin typeface="Arial Narrow" panose="020B0606020202030204" pitchFamily="34" charset="0"/>
              </a:rPr>
              <a:t>Patient is psychiatrically stable, able to function in normal situations, and make progress towards recovery</a:t>
            </a:r>
          </a:p>
          <a:p>
            <a:pPr marL="0" indent="0">
              <a:buFont typeface="Arial" panose="020B0604020202020204" pitchFamily="34" charset="0"/>
              <a:buNone/>
            </a:pPr>
            <a:endParaRPr lang="en-US" dirty="0" smtClean="0">
              <a:latin typeface="Arial Narrow" panose="020B0606020202030204" pitchFamily="34" charset="0"/>
            </a:endParaRPr>
          </a:p>
          <a:p>
            <a:endParaRPr lang="en-US" dirty="0" smtClean="0"/>
          </a:p>
        </p:txBody>
      </p:sp>
      <p:sp>
        <p:nvSpPr>
          <p:cNvPr id="4" name="Slide Number Placeholder 3"/>
          <p:cNvSpPr>
            <a:spLocks noGrp="1"/>
          </p:cNvSpPr>
          <p:nvPr>
            <p:ph type="sldNum" sz="quarter" idx="10"/>
          </p:nvPr>
        </p:nvSpPr>
        <p:spPr/>
        <p:txBody>
          <a:bodyPr/>
          <a:lstStyle/>
          <a:p>
            <a:fld id="{FE49B860-ADBD-4FB0-B773-2985E5876240}" type="slidenum">
              <a:rPr lang="en-US" smtClean="0"/>
              <a:t>24</a:t>
            </a:fld>
            <a:endParaRPr lang="en-US"/>
          </a:p>
        </p:txBody>
      </p:sp>
    </p:spTree>
    <p:extLst>
      <p:ext uri="{BB962C8B-B14F-4D97-AF65-F5344CB8AC3E}">
        <p14:creationId xmlns:p14="http://schemas.microsoft.com/office/powerpoint/2010/main" val="2250389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25</a:t>
            </a:fld>
            <a:endParaRPr lang="en-US"/>
          </a:p>
        </p:txBody>
      </p:sp>
    </p:spTree>
    <p:extLst>
      <p:ext uri="{BB962C8B-B14F-4D97-AF65-F5344CB8AC3E}">
        <p14:creationId xmlns:p14="http://schemas.microsoft.com/office/powerpoint/2010/main" val="2872413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DE96B-A42F-46C9-B997-8ECD95600260}" type="slidenum">
              <a:rPr lang="en-US" smtClean="0"/>
              <a:t>26</a:t>
            </a:fld>
            <a:endParaRPr lang="en-US"/>
          </a:p>
        </p:txBody>
      </p:sp>
    </p:spTree>
    <p:extLst>
      <p:ext uri="{BB962C8B-B14F-4D97-AF65-F5344CB8AC3E}">
        <p14:creationId xmlns:p14="http://schemas.microsoft.com/office/powerpoint/2010/main" val="169442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Through NEDA’s Online Screening Tool for eating disorders, over 100,000 people participated</a:t>
            </a:r>
            <a:r>
              <a:rPr lang="en-US" sz="1200" b="0" i="0" u="none" strike="noStrike" kern="1200" baseline="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of that 100,000, 70% were under the age of 25.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96% of all participants were identified as at risk for an eating disorder, but 86% of them at risk were not in treatment.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Additionally, with over 24,000 calls, texts, emails, and messages to our Information and Referral Helpline, 67% of those contacting NEDA were under the age of 25 years old</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1 in 5 of these Helpline contacts who were looking for treatment options reported barriers to accessing care (fear</a:t>
            </a:r>
            <a:r>
              <a:rPr lang="en-US" sz="1200" b="0" i="0" u="none" strike="noStrike" kern="1200" baseline="0" dirty="0" smtClean="0">
                <a:solidFill>
                  <a:schemeClr val="tx1"/>
                </a:solidFill>
                <a:effectLst/>
                <a:latin typeface="+mn-lt"/>
                <a:ea typeface="+mn-ea"/>
                <a:cs typeface="+mn-cs"/>
              </a:rPr>
              <a:t> of reaching out, cost of care, </a:t>
            </a:r>
            <a:r>
              <a:rPr lang="en-US" sz="1200" b="0" i="0" u="none" strike="noStrike" kern="1200" baseline="0" dirty="0" err="1" smtClean="0">
                <a:solidFill>
                  <a:schemeClr val="tx1"/>
                </a:solidFill>
                <a:effectLst/>
                <a:latin typeface="+mn-lt"/>
                <a:ea typeface="+mn-ea"/>
                <a:cs typeface="+mn-cs"/>
              </a:rPr>
              <a:t>etc</a:t>
            </a:r>
            <a:r>
              <a:rPr lang="en-US" sz="1200" b="0" i="0" u="none" strike="noStrike" kern="1200" baseline="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Participants</a:t>
            </a:r>
            <a:r>
              <a:rPr lang="en-US" sz="1200" b="0" i="0" u="none" strike="noStrike" kern="1200" baseline="0" dirty="0" smtClean="0">
                <a:solidFill>
                  <a:schemeClr val="tx1"/>
                </a:solidFill>
                <a:effectLst/>
                <a:latin typeface="+mn-lt"/>
                <a:ea typeface="+mn-ea"/>
                <a:cs typeface="+mn-cs"/>
              </a:rPr>
              <a:t> who screen as “at risk” with be directed to NEDA’s Helpline and other resources </a:t>
            </a:r>
            <a:r>
              <a:rPr lang="en-US" sz="1200" b="0" i="0" u="none" strike="noStrike" kern="1200" baseline="0" smtClean="0">
                <a:solidFill>
                  <a:schemeClr val="tx1"/>
                </a:solidFill>
                <a:effectLst/>
                <a:latin typeface="+mn-lt"/>
                <a:ea typeface="+mn-ea"/>
                <a:cs typeface="+mn-cs"/>
              </a:rPr>
              <a:t>to help</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27</a:t>
            </a:fld>
            <a:endParaRPr lang="en-US"/>
          </a:p>
        </p:txBody>
      </p:sp>
    </p:spTree>
    <p:extLst>
      <p:ext uri="{BB962C8B-B14F-4D97-AF65-F5344CB8AC3E}">
        <p14:creationId xmlns:p14="http://schemas.microsoft.com/office/powerpoint/2010/main" val="3166736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28</a:t>
            </a:fld>
            <a:endParaRPr lang="en-US"/>
          </a:p>
        </p:txBody>
      </p:sp>
    </p:spTree>
    <p:extLst>
      <p:ext uri="{BB962C8B-B14F-4D97-AF65-F5344CB8AC3E}">
        <p14:creationId xmlns:p14="http://schemas.microsoft.com/office/powerpoint/2010/main" val="3271414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latin typeface="Times" pitchFamily="18" charset="0"/>
                <a:ea typeface="ＭＳ Ｐゴシック" pitchFamily="34" charset="-128"/>
              </a:rPr>
              <a:t>If your student is struggling with an eating disorder, education is the first step.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smtClean="0">
                <a:latin typeface="Times" pitchFamily="18" charset="0"/>
                <a:ea typeface="ＭＳ Ｐゴシック" pitchFamily="34" charset="-128"/>
              </a:rPr>
              <a:t>NEDA’s Educator Toolkit </a:t>
            </a:r>
            <a:r>
              <a:rPr lang="en-US" altLang="en-US" dirty="0" smtClean="0">
                <a:latin typeface="Times" pitchFamily="18" charset="0"/>
                <a:ea typeface="ＭＳ Ｐゴシック" pitchFamily="34" charset="-128"/>
              </a:rPr>
              <a:t>(www.myneda.org/educator-toolkit) includes extensive information for those who are concerned about a student.</a:t>
            </a:r>
          </a:p>
        </p:txBody>
      </p:sp>
      <p:sp>
        <p:nvSpPr>
          <p:cNvPr id="4" name="Slide Number Placeholder 3"/>
          <p:cNvSpPr>
            <a:spLocks noGrp="1"/>
          </p:cNvSpPr>
          <p:nvPr>
            <p:ph type="sldNum" sz="quarter" idx="10"/>
          </p:nvPr>
        </p:nvSpPr>
        <p:spPr/>
        <p:txBody>
          <a:bodyPr/>
          <a:lstStyle/>
          <a:p>
            <a:fld id="{98A7734D-DB05-4431-AA05-95EF449AC518}" type="slidenum">
              <a:rPr lang="en-US" smtClean="0"/>
              <a:t>29</a:t>
            </a:fld>
            <a:endParaRPr lang="en-US"/>
          </a:p>
        </p:txBody>
      </p:sp>
    </p:spTree>
    <p:extLst>
      <p:ext uri="{BB962C8B-B14F-4D97-AF65-F5344CB8AC3E}">
        <p14:creationId xmlns:p14="http://schemas.microsoft.com/office/powerpoint/2010/main" val="1080144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When eating disorders come up—whether you’re giving a presentation or just chatting with a friend—keep in mind a few guidelines to make sure you’re discussing them responsibly: </a:t>
            </a:r>
          </a:p>
          <a:p>
            <a:pPr marL="168244" indent="-168244">
              <a:buFont typeface="Arial" panose="020B0604020202020204" pitchFamily="34" charset="0"/>
              <a:buChar char="•"/>
              <a:defRPr/>
            </a:pPr>
            <a:r>
              <a:rPr lang="en-US" dirty="0" smtClean="0"/>
              <a:t>Don’t emphasize numbers or tips: “He took as many as X laxatives a day” can turn a well-intentioned story into a how-to guide.</a:t>
            </a:r>
          </a:p>
          <a:p>
            <a:pPr marL="168244" indent="-168244">
              <a:buFont typeface="Arial" panose="020B0604020202020204" pitchFamily="34" charset="0"/>
              <a:buChar char="•"/>
              <a:defRPr/>
            </a:pPr>
            <a:r>
              <a:rPr lang="en-US" dirty="0" smtClean="0"/>
              <a:t>Watch out fo</a:t>
            </a:r>
            <a:r>
              <a:rPr lang="en-US" b="0" dirty="0" smtClean="0"/>
              <a:t>r </a:t>
            </a:r>
            <a:r>
              <a:rPr lang="en-US" b="0" strike="noStrike" baseline="0" dirty="0" smtClean="0"/>
              <a:t>the appearance ideal, such as a societal or cultural focus on having a certain body type. </a:t>
            </a:r>
            <a:r>
              <a:rPr lang="en-US" b="0" dirty="0" smtClean="0"/>
              <a:t>Eating disorders are mental illnesses; they are not glamorous.</a:t>
            </a:r>
          </a:p>
          <a:p>
            <a:pPr marL="168244" indent="-168244">
              <a:buFont typeface="Arial" panose="020B0604020202020204" pitchFamily="34" charset="0"/>
              <a:buChar char="•"/>
              <a:defRPr/>
            </a:pPr>
            <a:r>
              <a:rPr lang="en-US" dirty="0" smtClean="0"/>
              <a:t>Emphasize the seriousness of eating disorders without portraying them as hopeless: Recovery can be a long, hard process, but it’s always worth it. Always encourage people to seek help for themselves or their loved ones.</a:t>
            </a:r>
          </a:p>
          <a:p>
            <a:pPr marL="168244" indent="-168244">
              <a:buFont typeface="Arial" panose="020B0604020202020204" pitchFamily="34" charset="0"/>
              <a:buChar char="•"/>
              <a:defRPr/>
            </a:pPr>
            <a:r>
              <a:rPr lang="en-US" dirty="0" smtClean="0"/>
              <a:t>Don’t focus on graphic images or descriptions of the body at its unhealthiest point: “At her lowest weight, she was only X pounds” could be interpreted as a challenge (“She’s X pounds and she’s still alive…I should lose more weight.”). Overemphasizing the physical aspects of eating disorders may also overshadow the fact that they are mental illnesses.</a:t>
            </a:r>
          </a:p>
        </p:txBody>
      </p:sp>
      <p:sp>
        <p:nvSpPr>
          <p:cNvPr id="4" name="Slide Number Placeholder 3"/>
          <p:cNvSpPr>
            <a:spLocks noGrp="1"/>
          </p:cNvSpPr>
          <p:nvPr>
            <p:ph type="sldNum" sz="quarter" idx="10"/>
          </p:nvPr>
        </p:nvSpPr>
        <p:spPr/>
        <p:txBody>
          <a:bodyPr/>
          <a:lstStyle/>
          <a:p>
            <a:fld id="{BB1DE96B-A42F-46C9-B997-8ECD95600260}" type="slidenum">
              <a:rPr lang="en-US" smtClean="0"/>
              <a:t>31</a:t>
            </a:fld>
            <a:endParaRPr lang="en-US"/>
          </a:p>
        </p:txBody>
      </p:sp>
    </p:spTree>
    <p:extLst>
      <p:ext uri="{BB962C8B-B14F-4D97-AF65-F5344CB8AC3E}">
        <p14:creationId xmlns:p14="http://schemas.microsoft.com/office/powerpoint/2010/main" val="37912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ea typeface="ＭＳ Ｐゴシック" pitchFamily="34" charset="-128"/>
              </a:rPr>
              <a:t>There is a false belief that most people with eating disorders are privileged young white women. While eating disorders do affect young women, they also affect men, transgender people, people of color, older people, young children, </a:t>
            </a:r>
            <a:r>
              <a:rPr lang="en-US" altLang="en-US" b="0" dirty="0" smtClean="0">
                <a:latin typeface="Times" pitchFamily="18" charset="0"/>
                <a:ea typeface="ＭＳ Ｐゴシック" pitchFamily="34" charset="-128"/>
              </a:rPr>
              <a:t>people with disabilities</a:t>
            </a:r>
            <a:r>
              <a:rPr lang="en-US" altLang="en-US" b="0" baseline="0" dirty="0" smtClean="0">
                <a:latin typeface="Times" pitchFamily="18" charset="0"/>
                <a:ea typeface="ＭＳ Ｐゴシック" pitchFamily="34" charset="-128"/>
              </a:rPr>
              <a:t>, </a:t>
            </a:r>
            <a:r>
              <a:rPr lang="en-US" altLang="en-US" b="0" dirty="0" smtClean="0">
                <a:latin typeface="Times" pitchFamily="18" charset="0"/>
                <a:ea typeface="ＭＳ Ｐゴシック" pitchFamily="34" charset="-128"/>
              </a:rPr>
              <a:t>and </a:t>
            </a:r>
            <a:r>
              <a:rPr lang="en-US" altLang="en-US" dirty="0" smtClean="0">
                <a:latin typeface="Times" pitchFamily="18" charset="0"/>
                <a:ea typeface="ＭＳ Ｐゴシック" pitchFamily="34" charset="-128"/>
              </a:rPr>
              <a:t>people from every walk of life. Stereotyping eating disorders as exclusive to one group is a disservice to the diverse group of people who are affected by eating disorders, and perpetuates a stigma that prevents people from getting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Hudson JI, </a:t>
            </a:r>
            <a:r>
              <a:rPr lang="en-US" sz="1200" i="0" kern="1200" dirty="0" err="1" smtClean="0">
                <a:solidFill>
                  <a:schemeClr val="tx1"/>
                </a:solidFill>
                <a:effectLst/>
                <a:latin typeface="+mn-lt"/>
                <a:ea typeface="+mn-ea"/>
                <a:cs typeface="+mn-cs"/>
              </a:rPr>
              <a:t>Hiripi</a:t>
            </a:r>
            <a:r>
              <a:rPr lang="en-US" sz="1200" i="0" kern="1200" dirty="0" smtClean="0">
                <a:solidFill>
                  <a:schemeClr val="tx1"/>
                </a:solidFill>
                <a:effectLst/>
                <a:latin typeface="+mn-lt"/>
                <a:ea typeface="+mn-ea"/>
                <a:cs typeface="+mn-cs"/>
              </a:rPr>
              <a:t> E, Pope HG Jr, and Kessler RC. (2007). The prevalence and correlates of eating disorders in the National Comorbidity Survey Replication. Biological Psychiatry, 61(3):348-58.</a:t>
            </a:r>
          </a:p>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3</a:t>
            </a:fld>
            <a:endParaRPr lang="en-US"/>
          </a:p>
        </p:txBody>
      </p:sp>
    </p:spTree>
    <p:extLst>
      <p:ext uri="{BB962C8B-B14F-4D97-AF65-F5344CB8AC3E}">
        <p14:creationId xmlns:p14="http://schemas.microsoft.com/office/powerpoint/2010/main" val="23022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Body Project </a:t>
            </a:r>
            <a:r>
              <a:rPr lang="en-US" sz="1200" b="0" i="0" kern="1200" dirty="0" smtClean="0">
                <a:solidFill>
                  <a:schemeClr val="tx1"/>
                </a:solidFill>
                <a:effectLst/>
                <a:latin typeface="+mn-lt"/>
                <a:ea typeface="+mn-ea"/>
                <a:cs typeface="+mn-cs"/>
              </a:rPr>
              <a:t>is a evidence-based intervention program that provides a forum for women and girls to confront unrealistic beauty ideals and engages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them in the development of healthy body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Over a four-week period, participants critique the beauty-ideal standard of female beauty in a series of verbal, written, and behavioral exercises. The program i</a:t>
            </a:r>
            <a:r>
              <a:rPr lang="en-US" sz="1200" kern="1200" dirty="0" smtClean="0">
                <a:solidFill>
                  <a:schemeClr val="tx1"/>
                </a:solidFill>
                <a:effectLst/>
                <a:latin typeface="+mn-lt"/>
                <a:ea typeface="+mn-ea"/>
                <a:cs typeface="+mn-cs"/>
              </a:rPr>
              <a:t>mproves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negative body image, reduces maladaptive dietary restraint, and reduced early stage eating disorder symptoms.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Body Project</a:t>
            </a:r>
            <a:r>
              <a:rPr lang="en-US" sz="1200" b="0" i="0" u="none" strike="noStrike" kern="1200" dirty="0" smtClean="0">
                <a:solidFill>
                  <a:schemeClr val="tx1"/>
                </a:solidFill>
                <a:effectLst/>
                <a:latin typeface="+mn-lt"/>
                <a:ea typeface="+mn-ea"/>
                <a:cs typeface="+mn-cs"/>
              </a:rPr>
              <a:t> is also only one of two programs that have been found to reduce the onset of eating disorders.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Data suggests that for every 100 high-risk young women who complete the Body Project intervention, there should be approximately nine fewer future cases of eating disorders (</a:t>
            </a:r>
            <a:r>
              <a:rPr lang="en-US" sz="1200" b="0" i="0" u="none" strike="noStrike" kern="1200" dirty="0" err="1" smtClean="0">
                <a:solidFill>
                  <a:schemeClr val="tx1"/>
                </a:solidFill>
                <a:effectLst/>
                <a:latin typeface="+mn-lt"/>
                <a:ea typeface="+mn-ea"/>
                <a:cs typeface="+mn-cs"/>
              </a:rPr>
              <a:t>Stice</a:t>
            </a:r>
            <a:r>
              <a:rPr lang="en-US" sz="1200" b="0" i="0" u="none" strike="noStrike" kern="1200" dirty="0" smtClean="0">
                <a:solidFill>
                  <a:schemeClr val="tx1"/>
                </a:solidFill>
                <a:effectLst/>
                <a:latin typeface="+mn-lt"/>
                <a:ea typeface="+mn-ea"/>
                <a:cs typeface="+mn-cs"/>
              </a:rPr>
              <a:t>, Marti, Spoor, </a:t>
            </a:r>
            <a:r>
              <a:rPr lang="en-US" sz="1200" b="0" i="0" u="none" strike="noStrike" kern="1200" dirty="0" err="1" smtClean="0">
                <a:solidFill>
                  <a:schemeClr val="tx1"/>
                </a:solidFill>
                <a:effectLst/>
                <a:latin typeface="+mn-lt"/>
                <a:ea typeface="+mn-ea"/>
                <a:cs typeface="+mn-cs"/>
              </a:rPr>
              <a:t>Presnell</a:t>
            </a:r>
            <a:r>
              <a:rPr lang="en-US" sz="1200" b="0" i="0" u="none" strike="noStrike" kern="1200" dirty="0" smtClean="0">
                <a:solidFill>
                  <a:schemeClr val="tx1"/>
                </a:solidFill>
                <a:effectLst/>
                <a:latin typeface="+mn-lt"/>
                <a:ea typeface="+mn-ea"/>
                <a:cs typeface="+mn-cs"/>
              </a:rPr>
              <a:t>, &amp; Shaw, 2008)</a:t>
            </a:r>
          </a:p>
        </p:txBody>
      </p:sp>
      <p:sp>
        <p:nvSpPr>
          <p:cNvPr id="4" name="Slide Number Placeholder 3"/>
          <p:cNvSpPr>
            <a:spLocks noGrp="1"/>
          </p:cNvSpPr>
          <p:nvPr>
            <p:ph type="sldNum" sz="quarter" idx="10"/>
          </p:nvPr>
        </p:nvSpPr>
        <p:spPr/>
        <p:txBody>
          <a:bodyPr/>
          <a:lstStyle/>
          <a:p>
            <a:fld id="{98A7734D-DB05-4431-AA05-95EF449AC518}" type="slidenum">
              <a:rPr lang="en-US" smtClean="0"/>
              <a:t>32</a:t>
            </a:fld>
            <a:endParaRPr lang="en-US"/>
          </a:p>
        </p:txBody>
      </p:sp>
    </p:spTree>
    <p:extLst>
      <p:ext uri="{BB962C8B-B14F-4D97-AF65-F5344CB8AC3E}">
        <p14:creationId xmlns:p14="http://schemas.microsoft.com/office/powerpoint/2010/main" val="2294380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33</a:t>
            </a:fld>
            <a:endParaRPr lang="en-US"/>
          </a:p>
        </p:txBody>
      </p:sp>
    </p:spTree>
    <p:extLst>
      <p:ext uri="{BB962C8B-B14F-4D97-AF65-F5344CB8AC3E}">
        <p14:creationId xmlns:p14="http://schemas.microsoft.com/office/powerpoint/2010/main" val="384569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Eating disorders are complex, bio-psycho-social conditions, with multiple causes. Eating disorders arise from a combination of established social, psychological, biological, and interpersonal factors. While they may begin with preoccupations with food and weight, they are most often about much more than food. </a:t>
            </a:r>
            <a:r>
              <a:rPr lang="en-US" dirty="0" smtClean="0">
                <a:solidFill>
                  <a:srgbClr val="FF0000"/>
                </a:solidFill>
              </a:rPr>
              <a:t>It is important to understand that the factors that contribute to eating disorders are complex and multifaceted; they are not simply about weight and they are certainly not choices.</a:t>
            </a:r>
          </a:p>
        </p:txBody>
      </p:sp>
      <p:sp>
        <p:nvSpPr>
          <p:cNvPr id="4" name="Slide Number Placeholder 3"/>
          <p:cNvSpPr>
            <a:spLocks noGrp="1"/>
          </p:cNvSpPr>
          <p:nvPr>
            <p:ph type="sldNum" sz="quarter" idx="10"/>
          </p:nvPr>
        </p:nvSpPr>
        <p:spPr/>
        <p:txBody>
          <a:bodyPr/>
          <a:lstStyle/>
          <a:p>
            <a:fld id="{98A7734D-DB05-4431-AA05-95EF449AC518}" type="slidenum">
              <a:rPr lang="en-US" smtClean="0"/>
              <a:t>4</a:t>
            </a:fld>
            <a:endParaRPr lang="en-US"/>
          </a:p>
        </p:txBody>
      </p:sp>
    </p:spTree>
    <p:extLst>
      <p:ext uri="{BB962C8B-B14F-4D97-AF65-F5344CB8AC3E}">
        <p14:creationId xmlns:p14="http://schemas.microsoft.com/office/powerpoint/2010/main" val="415047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a:t>
            </a:r>
            <a:r>
              <a:rPr lang="en-US" baseline="0" dirty="0" smtClean="0"/>
              <a:t>e there are varying opinions about eating disorders, the field has agreed upon 9 truths that they want the public to know. </a:t>
            </a:r>
            <a:endParaRPr lang="en-US" dirty="0" smtClean="0"/>
          </a:p>
          <a:p>
            <a:endParaRPr lang="en-US" dirty="0" smtClean="0"/>
          </a:p>
          <a:p>
            <a:r>
              <a:rPr lang="en-US" sz="1200" b="0" i="0" kern="1200" dirty="0" smtClean="0">
                <a:solidFill>
                  <a:schemeClr val="tx1"/>
                </a:solidFill>
                <a:effectLst/>
                <a:latin typeface="+mn-lt"/>
                <a:ea typeface="+mn-ea"/>
                <a:cs typeface="+mn-cs"/>
              </a:rPr>
              <a:t>Sources:</a:t>
            </a:r>
          </a:p>
          <a:p>
            <a:r>
              <a:rPr lang="en-US" sz="1200" b="0" i="0" kern="1200" dirty="0" smtClean="0">
                <a:solidFill>
                  <a:schemeClr val="tx1"/>
                </a:solidFill>
                <a:effectLst/>
                <a:latin typeface="+mn-lt"/>
                <a:ea typeface="+mn-ea"/>
                <a:cs typeface="+mn-cs"/>
              </a:rPr>
              <a:t>Produced in collaboration with Dr. Cynthia </a:t>
            </a:r>
            <a:r>
              <a:rPr lang="en-US" sz="1200" b="0" i="0" kern="1200" dirty="0" err="1" smtClean="0">
                <a:solidFill>
                  <a:schemeClr val="tx1"/>
                </a:solidFill>
                <a:effectLst/>
                <a:latin typeface="+mn-lt"/>
                <a:ea typeface="+mn-ea"/>
                <a:cs typeface="+mn-cs"/>
              </a:rPr>
              <a:t>Bulik</a:t>
            </a:r>
            <a:r>
              <a:rPr lang="en-US" sz="1200" b="0" i="0" kern="1200" dirty="0" smtClean="0">
                <a:solidFill>
                  <a:schemeClr val="tx1"/>
                </a:solidFill>
                <a:effectLst/>
                <a:latin typeface="+mn-lt"/>
                <a:ea typeface="+mn-ea"/>
                <a:cs typeface="+mn-cs"/>
              </a:rPr>
              <a:t>, PhD, FAED and the </a:t>
            </a:r>
            <a:r>
              <a:rPr lang="en-US" sz="1200" b="0" i="0" u="none" strike="noStrike" kern="1200" dirty="0" smtClean="0">
                <a:solidFill>
                  <a:schemeClr val="tx1"/>
                </a:solidFill>
                <a:effectLst/>
                <a:latin typeface="+mn-lt"/>
                <a:ea typeface="+mn-ea"/>
                <a:cs typeface="+mn-cs"/>
                <a:hlinkClick r:id="rId3"/>
              </a:rPr>
              <a:t>Academy for Eating Disorders</a:t>
            </a:r>
            <a:r>
              <a:rPr lang="en-US" sz="1200" b="0" i="0" kern="1200" dirty="0" smtClean="0">
                <a:solidFill>
                  <a:schemeClr val="tx1"/>
                </a:solidFill>
                <a:effectLst/>
                <a:latin typeface="+mn-lt"/>
                <a:ea typeface="+mn-ea"/>
                <a:cs typeface="+mn-cs"/>
              </a:rPr>
              <a:t>, along with other major eating disorder organizations (</a:t>
            </a:r>
            <a:r>
              <a:rPr lang="en-US" sz="1200" b="0" i="0" u="none" strike="noStrike" kern="1200" dirty="0" smtClean="0">
                <a:solidFill>
                  <a:schemeClr val="tx1"/>
                </a:solidFill>
                <a:effectLst/>
                <a:latin typeface="+mn-lt"/>
                <a:ea typeface="+mn-ea"/>
                <a:cs typeface="+mn-cs"/>
                <a:hlinkClick r:id="rId4"/>
              </a:rPr>
              <a:t>Families Empowered and Supporting Treatment of Eating Disorders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National Association of Anorexia Nervosa and Associated Disorders</a:t>
            </a:r>
            <a:r>
              <a:rPr lang="en-US" sz="1200" b="0" i="0" kern="1200" dirty="0" smtClean="0">
                <a:solidFill>
                  <a:schemeClr val="tx1"/>
                </a:solidFill>
                <a:effectLst/>
                <a:latin typeface="+mn-lt"/>
                <a:ea typeface="+mn-ea"/>
                <a:cs typeface="+mn-cs"/>
              </a:rPr>
              <a:t>, National Eating Disorders Association, </a:t>
            </a:r>
            <a:r>
              <a:rPr lang="en-US" sz="1200" b="0" i="0" u="none" strike="noStrike" kern="1200" dirty="0" smtClean="0">
                <a:solidFill>
                  <a:schemeClr val="tx1"/>
                </a:solidFill>
                <a:effectLst/>
                <a:latin typeface="+mn-lt"/>
                <a:ea typeface="+mn-ea"/>
                <a:cs typeface="+mn-cs"/>
                <a:hlinkClick r:id="rId6"/>
              </a:rPr>
              <a:t>The International Association of Eating Disorders Professionals Foundation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a:rPr>
              <a:t>Residential Eating Disorders Consortium</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a:rPr>
              <a:t>Eating Disorders Coalition for Research, Policy &amp; 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a:rPr>
              <a:t>Multi-Service Eating Disorders Association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a:rPr>
              <a:t>Binge Eating Disorder Association</a:t>
            </a:r>
            <a:r>
              <a:rPr lang="en-US" sz="1200" b="0" i="0" kern="1200" dirty="0" smtClean="0">
                <a:solidFill>
                  <a:schemeClr val="tx1"/>
                </a:solidFill>
                <a:effectLst/>
                <a:latin typeface="+mn-lt"/>
                <a:ea typeface="+mn-ea"/>
                <a:cs typeface="+mn-cs"/>
              </a:rPr>
              <a:t>, Eating Disorder Parent Support Group, </a:t>
            </a:r>
            <a:r>
              <a:rPr lang="en-US" sz="1200" b="0" i="0" u="none" strike="noStrike" kern="1200" dirty="0" smtClean="0">
                <a:solidFill>
                  <a:schemeClr val="tx1"/>
                </a:solidFill>
                <a:effectLst/>
                <a:latin typeface="+mn-lt"/>
                <a:ea typeface="+mn-ea"/>
                <a:cs typeface="+mn-cs"/>
                <a:hlinkClick r:id="rId11"/>
              </a:rPr>
              <a:t>International Eating Disorder 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a:rPr>
              <a:t>Project HEAL</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3"/>
              </a:rPr>
              <a:t>Trans </a:t>
            </a:r>
            <a:r>
              <a:rPr lang="en-US" sz="1200" b="0" i="0" u="none" strike="noStrike" kern="1200" dirty="0" err="1" smtClean="0">
                <a:solidFill>
                  <a:schemeClr val="tx1"/>
                </a:solidFill>
                <a:effectLst/>
                <a:latin typeface="+mn-lt"/>
                <a:ea typeface="+mn-ea"/>
                <a:cs typeface="+mn-cs"/>
                <a:hlinkClick r:id="rId13"/>
              </a:rPr>
              <a:t>Folx</a:t>
            </a:r>
            <a:r>
              <a:rPr lang="en-US" sz="1200" b="0" i="0" u="none" strike="noStrike" kern="1200" dirty="0" smtClean="0">
                <a:solidFill>
                  <a:schemeClr val="tx1"/>
                </a:solidFill>
                <a:effectLst/>
                <a:latin typeface="+mn-lt"/>
                <a:ea typeface="+mn-ea"/>
                <a:cs typeface="+mn-cs"/>
                <a:hlinkClick r:id="rId13"/>
              </a:rPr>
              <a:t> Fighting Eating Disorders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Learn more and download a </a:t>
            </a:r>
            <a:r>
              <a:rPr lang="en-US" sz="1200" b="0" i="0" u="none" strike="noStrike" kern="1200" dirty="0" smtClean="0">
                <a:solidFill>
                  <a:schemeClr val="tx1"/>
                </a:solidFill>
                <a:effectLst/>
                <a:latin typeface="+mn-lt"/>
                <a:ea typeface="+mn-ea"/>
                <a:cs typeface="+mn-cs"/>
                <a:hlinkClick r:id="rId14"/>
              </a:rPr>
              <a:t>PDF of the 9 Truths about Eating Disorders.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5</a:t>
            </a:fld>
            <a:endParaRPr lang="en-US"/>
          </a:p>
        </p:txBody>
      </p:sp>
    </p:spTree>
    <p:extLst>
      <p:ext uri="{BB962C8B-B14F-4D97-AF65-F5344CB8AC3E}">
        <p14:creationId xmlns:p14="http://schemas.microsoft.com/office/powerpoint/2010/main" val="178129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6</a:t>
            </a:fld>
            <a:endParaRPr lang="en-US"/>
          </a:p>
        </p:txBody>
      </p:sp>
    </p:spTree>
    <p:extLst>
      <p:ext uri="{BB962C8B-B14F-4D97-AF65-F5344CB8AC3E}">
        <p14:creationId xmlns:p14="http://schemas.microsoft.com/office/powerpoint/2010/main" val="274138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7</a:t>
            </a:fld>
            <a:endParaRPr lang="en-US"/>
          </a:p>
        </p:txBody>
      </p:sp>
    </p:spTree>
    <p:extLst>
      <p:ext uri="{BB962C8B-B14F-4D97-AF65-F5344CB8AC3E}">
        <p14:creationId xmlns:p14="http://schemas.microsoft.com/office/powerpoint/2010/main" val="133432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8</a:t>
            </a:fld>
            <a:endParaRPr lang="en-US"/>
          </a:p>
        </p:txBody>
      </p:sp>
    </p:spTree>
    <p:extLst>
      <p:ext uri="{BB962C8B-B14F-4D97-AF65-F5344CB8AC3E}">
        <p14:creationId xmlns:p14="http://schemas.microsoft.com/office/powerpoint/2010/main" val="339665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list describes</a:t>
            </a:r>
            <a:r>
              <a:rPr lang="en-US" baseline="0" dirty="0" smtClean="0"/>
              <a:t> some of the general warning signs of an eating disorder. Detecting an eating disorder can be tricky, and a big indicator can be noticeable change in a person’s attitudes towards food and their body. While there are more specific signs depending on diagnosis, not everyone fits neatly into these categories. All eating concerns deserve immediate attention. </a:t>
            </a:r>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9</a:t>
            </a:fld>
            <a:endParaRPr lang="en-US"/>
          </a:p>
        </p:txBody>
      </p:sp>
    </p:spTree>
    <p:extLst>
      <p:ext uri="{BB962C8B-B14F-4D97-AF65-F5344CB8AC3E}">
        <p14:creationId xmlns:p14="http://schemas.microsoft.com/office/powerpoint/2010/main" val="2190455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0" y="0"/>
            <a:ext cx="9144000" cy="47244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066800"/>
            <a:ext cx="7772400" cy="1470025"/>
          </a:xfrm>
        </p:spPr>
        <p:txBody>
          <a:bodyPr/>
          <a:lstStyle>
            <a:lvl1pPr>
              <a:defRPr>
                <a:solidFill>
                  <a:srgbClr val="94C85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8273" y="5181600"/>
            <a:ext cx="2187455" cy="1304626"/>
          </a:xfrm>
          <a:prstGeom prst="rect">
            <a:avLst/>
          </a:prstGeom>
        </p:spPr>
      </p:pic>
    </p:spTree>
    <p:extLst>
      <p:ext uri="{BB962C8B-B14F-4D97-AF65-F5344CB8AC3E}">
        <p14:creationId xmlns:p14="http://schemas.microsoft.com/office/powerpoint/2010/main" val="421806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2" name="Pentagon 11"/>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41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2"/>
          <p:cNvSpPr>
            <a:spLocks noGrp="1"/>
          </p:cNvSpPr>
          <p:nvPr>
            <p:ph sz="half" idx="11"/>
          </p:nvPr>
        </p:nvSpPr>
        <p:spPr>
          <a:xfrm>
            <a:off x="25146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3" name="Content Placeholder 2"/>
          <p:cNvSpPr>
            <a:spLocks noGrp="1"/>
          </p:cNvSpPr>
          <p:nvPr>
            <p:ph sz="half" idx="12"/>
          </p:nvPr>
        </p:nvSpPr>
        <p:spPr>
          <a:xfrm>
            <a:off x="4572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88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solidFill>
                  <a:srgbClr val="94C854"/>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rgbClr val="94C854"/>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92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rgbClr val="94C854"/>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2"/>
          <p:cNvSpPr>
            <a:spLocks noGrp="1"/>
          </p:cNvSpPr>
          <p:nvPr>
            <p:ph sz="half" idx="1"/>
          </p:nvPr>
        </p:nvSpPr>
        <p:spPr>
          <a:xfrm>
            <a:off x="457200" y="1524000"/>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4" name="Content Placeholder 2"/>
          <p:cNvSpPr>
            <a:spLocks noGrp="1"/>
          </p:cNvSpPr>
          <p:nvPr>
            <p:ph sz="half" idx="11"/>
          </p:nvPr>
        </p:nvSpPr>
        <p:spPr>
          <a:xfrm>
            <a:off x="2514600" y="3886199"/>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5" name="Content Placeholder 2"/>
          <p:cNvSpPr>
            <a:spLocks noGrp="1"/>
          </p:cNvSpPr>
          <p:nvPr>
            <p:ph sz="half" idx="12"/>
          </p:nvPr>
        </p:nvSpPr>
        <p:spPr>
          <a:xfrm>
            <a:off x="457200" y="3886199"/>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7" name="Pentagon 16"/>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91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7" name="Pentagon 6"/>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30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sz="half" idx="1"/>
          </p:nvPr>
        </p:nvSpPr>
        <p:spPr>
          <a:xfrm>
            <a:off x="457200" y="1600201"/>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Content Placeholder 2"/>
          <p:cNvSpPr>
            <a:spLocks noGrp="1"/>
          </p:cNvSpPr>
          <p:nvPr>
            <p:ph sz="half" idx="11"/>
          </p:nvPr>
        </p:nvSpPr>
        <p:spPr>
          <a:xfrm>
            <a:off x="25146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8" name="Content Placeholder 2"/>
          <p:cNvSpPr>
            <a:spLocks noGrp="1"/>
          </p:cNvSpPr>
          <p:nvPr>
            <p:ph sz="half" idx="12"/>
          </p:nvPr>
        </p:nvSpPr>
        <p:spPr>
          <a:xfrm>
            <a:off x="4572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3"/>
          </p:nvPr>
        </p:nvSpPr>
        <p:spPr>
          <a:xfrm>
            <a:off x="4572000" y="3352800"/>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Content Placeholder 2"/>
          <p:cNvSpPr>
            <a:spLocks noGrp="1"/>
          </p:cNvSpPr>
          <p:nvPr>
            <p:ph sz="half" idx="14"/>
          </p:nvPr>
        </p:nvSpPr>
        <p:spPr>
          <a:xfrm>
            <a:off x="6629400" y="16002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5"/>
          </p:nvPr>
        </p:nvSpPr>
        <p:spPr>
          <a:xfrm>
            <a:off x="4572000" y="16002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3" name="Pentagon 12"/>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94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94C854"/>
                </a:solidFill>
                <a:latin typeface="Rubik Light" panose="00000400000000000000" pitchFamily="2" charset="-79"/>
                <a:cs typeface="Rubik Light" panose="00000400000000000000" pitchFamily="2" charset="-79"/>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564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50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22313" y="2143125"/>
            <a:ext cx="7772400" cy="2124075"/>
          </a:xfrm>
        </p:spPr>
        <p:txBody>
          <a:bodyPr anchor="t">
            <a:normAutofit/>
          </a:bodyPr>
          <a:lstStyle>
            <a:lvl1pPr algn="ctr">
              <a:defRPr sz="4000" b="1" cap="none">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Content Placeholder 2"/>
          <p:cNvSpPr>
            <a:spLocks noGrp="1"/>
          </p:cNvSpPr>
          <p:nvPr>
            <p:ph sz="half" idx="12"/>
          </p:nvPr>
        </p:nvSpPr>
        <p:spPr>
          <a:xfrm>
            <a:off x="3657600" y="3048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5" name="Pentagon 14"/>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280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solidFill>
                  <a:srgbClr val="F79646"/>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30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4724400"/>
          </a:xfrm>
          <a:prstGeom prst="rect">
            <a:avLst/>
          </a:prstGeom>
          <a:solidFill>
            <a:srgbClr val="94C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685800" y="1066800"/>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371600" y="2819400"/>
            <a:ext cx="6400800" cy="1752600"/>
          </a:xfrm>
        </p:spPr>
        <p:txBody>
          <a:bodyPr/>
          <a:lstStyle>
            <a:lvl1pPr marL="0" indent="0" algn="ctr">
              <a:buNone/>
              <a:defRPr>
                <a:solidFill>
                  <a:srgbClr val="005D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8273" y="5181600"/>
            <a:ext cx="2187455" cy="1304626"/>
          </a:xfrm>
          <a:prstGeom prst="rect">
            <a:avLst/>
          </a:prstGeom>
        </p:spPr>
      </p:pic>
    </p:spTree>
    <p:extLst>
      <p:ext uri="{BB962C8B-B14F-4D97-AF65-F5344CB8AC3E}">
        <p14:creationId xmlns:p14="http://schemas.microsoft.com/office/powerpoint/2010/main" val="7339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3119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22313" y="2143125"/>
            <a:ext cx="7772400" cy="2124075"/>
          </a:xfrm>
        </p:spPr>
        <p:txBody>
          <a:bodyPr anchor="t">
            <a:normAutofit/>
          </a:bodyPr>
          <a:lstStyle>
            <a:lvl1pPr algn="ctr">
              <a:defRPr sz="4000" b="1" cap="none">
                <a:solidFill>
                  <a:srgbClr val="F79646"/>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Content Placeholder 2"/>
          <p:cNvSpPr>
            <a:spLocks noGrp="1"/>
          </p:cNvSpPr>
          <p:nvPr>
            <p:ph sz="half" idx="12"/>
          </p:nvPr>
        </p:nvSpPr>
        <p:spPr>
          <a:xfrm>
            <a:off x="3657600" y="3048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5" name="Pentagon 14"/>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39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9" name="Pentagon 8"/>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68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213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1" y="273050"/>
            <a:ext cx="2971800" cy="1162050"/>
          </a:xfrm>
        </p:spPr>
        <p:txBody>
          <a:bodyPr anchor="b"/>
          <a:lstStyle>
            <a:lvl1pPr algn="l">
              <a:defRPr sz="2000" b="1"/>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457201" y="1435101"/>
            <a:ext cx="2971800" cy="405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8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635250"/>
            <a:ext cx="29718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213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3797301"/>
            <a:ext cx="2971800" cy="1689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0"/>
          </p:nvPr>
        </p:nvSpPr>
        <p:spPr>
          <a:xfrm>
            <a:off x="457200" y="304800"/>
            <a:ext cx="2971800" cy="22097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3" name="Pentagon 12"/>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736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008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p:nvPr>
        </p:nvSpPr>
        <p:spPr>
          <a:xfrm>
            <a:off x="685800" y="3276600"/>
            <a:ext cx="7772400" cy="1470025"/>
          </a:xfrm>
          <a:effectLst>
            <a:outerShdw blurRad="50800" dist="38100" dir="5400000" algn="t" rotWithShape="0">
              <a:prstClr val="black">
                <a:alpha val="40000"/>
              </a:prstClr>
            </a:outerShdw>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539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0"/>
            <a:ext cx="9144000" cy="5334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p:nvPr>
        </p:nvSpPr>
        <p:spPr>
          <a:xfrm>
            <a:off x="685800" y="3276600"/>
            <a:ext cx="7772400" cy="1470025"/>
          </a:xfrm>
          <a:effectLst>
            <a:outerShdw blurRad="50800" dist="38100" dir="5400000" algn="t" rotWithShape="0">
              <a:prstClr val="black">
                <a:alpha val="40000"/>
              </a:prstClr>
            </a:outerShdw>
          </a:effectLst>
        </p:spPr>
        <p:txBody>
          <a:bodyPr/>
          <a:lstStyle>
            <a:lvl1pPr>
              <a:defRPr>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4" name="Pentagon 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63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8" name="Pentagon 7"/>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89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6" name="Rectangle 5"/>
          <p:cNvSpPr/>
          <p:nvPr userDrawn="1"/>
        </p:nvSpPr>
        <p:spPr>
          <a:xfrm>
            <a:off x="0" y="2133600"/>
            <a:ext cx="9144000" cy="47244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94C854"/>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8273" y="381000"/>
            <a:ext cx="2187455" cy="1304627"/>
          </a:xfrm>
          <a:prstGeom prst="rect">
            <a:avLst/>
          </a:prstGeom>
        </p:spPr>
      </p:pic>
    </p:spTree>
    <p:extLst>
      <p:ext uri="{BB962C8B-B14F-4D97-AF65-F5344CB8AC3E}">
        <p14:creationId xmlns:p14="http://schemas.microsoft.com/office/powerpoint/2010/main" val="334348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6" name="Rectangle 5"/>
          <p:cNvSpPr/>
          <p:nvPr userDrawn="1"/>
        </p:nvSpPr>
        <p:spPr>
          <a:xfrm>
            <a:off x="0" y="2133600"/>
            <a:ext cx="9144000" cy="4724400"/>
          </a:xfrm>
          <a:prstGeom prst="rect">
            <a:avLst/>
          </a:prstGeom>
          <a:solidFill>
            <a:srgbClr val="94C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5DA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8273" y="381000"/>
            <a:ext cx="2187455" cy="1304627"/>
          </a:xfrm>
          <a:prstGeom prst="rect">
            <a:avLst/>
          </a:prstGeom>
        </p:spPr>
      </p:pic>
    </p:spTree>
    <p:extLst>
      <p:ext uri="{BB962C8B-B14F-4D97-AF65-F5344CB8AC3E}">
        <p14:creationId xmlns:p14="http://schemas.microsoft.com/office/powerpoint/2010/main" val="8072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title"/>
          </p:nvPr>
        </p:nvSpPr>
        <p:spPr>
          <a:xfrm>
            <a:off x="722313" y="3810000"/>
            <a:ext cx="7772400" cy="1362075"/>
          </a:xfrm>
          <a:effectLst>
            <a:outerShdw blurRad="50800" dist="38100" dir="5400000" algn="t" rotWithShape="0">
              <a:prstClr val="black">
                <a:alpha val="40000"/>
              </a:prstClr>
            </a:outerShdw>
          </a:effectLst>
        </p:spPr>
        <p:txBody>
          <a:bodyPr anchor="t"/>
          <a:lstStyle>
            <a:lvl1pPr algn="l">
              <a:defRPr sz="40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740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0"/>
            <a:ext cx="9144000" cy="5334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title"/>
          </p:nvPr>
        </p:nvSpPr>
        <p:spPr>
          <a:xfrm>
            <a:off x="722313" y="3810000"/>
            <a:ext cx="7772400" cy="1362075"/>
          </a:xfrm>
          <a:effectLst>
            <a:outerShdw blurRad="50800" dist="38100" dir="5400000" algn="t" rotWithShape="0">
              <a:prstClr val="black">
                <a:alpha val="40000"/>
              </a:prstClr>
            </a:outerShdw>
          </a:effectLst>
        </p:spPr>
        <p:txBody>
          <a:bodyPr anchor="t"/>
          <a:lstStyle>
            <a:lvl1pPr algn="l">
              <a:defRPr sz="40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8" name="Pentagon 7"/>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26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497230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9" r:id="rId4"/>
    <p:sldLayoutId id="2147483650" r:id="rId5"/>
    <p:sldLayoutId id="2147483660" r:id="rId6"/>
    <p:sldLayoutId id="2147483663" r:id="rId7"/>
    <p:sldLayoutId id="2147483661" r:id="rId8"/>
    <p:sldLayoutId id="2147483670" r:id="rId9"/>
    <p:sldLayoutId id="2147483652" r:id="rId10"/>
    <p:sldLayoutId id="2147483671" r:id="rId11"/>
    <p:sldLayoutId id="2147483653" r:id="rId12"/>
    <p:sldLayoutId id="2147483672" r:id="rId13"/>
    <p:sldLayoutId id="2147483654" r:id="rId14"/>
    <p:sldLayoutId id="2147483673" r:id="rId15"/>
    <p:sldLayoutId id="2147483655" r:id="rId16"/>
    <p:sldLayoutId id="2147483674" r:id="rId17"/>
    <p:sldLayoutId id="2147483666" r:id="rId18"/>
    <p:sldLayoutId id="2147483665" r:id="rId19"/>
    <p:sldLayoutId id="2147483675" r:id="rId20"/>
    <p:sldLayoutId id="2147483667" r:id="rId21"/>
    <p:sldLayoutId id="2147483668" r:id="rId22"/>
    <p:sldLayoutId id="2147483656" r:id="rId23"/>
    <p:sldLayoutId id="2147483676" r:id="rId24"/>
    <p:sldLayoutId id="2147483657" r:id="rId25"/>
  </p:sldLayoutIdLst>
  <p:txStyles>
    <p:titleStyle>
      <a:lvl1pPr algn="ctr" defTabSz="914400" rtl="0" eaLnBrk="1" latinLnBrk="0" hangingPunct="1">
        <a:spcBef>
          <a:spcPct val="0"/>
        </a:spcBef>
        <a:buNone/>
        <a:defRPr sz="4400" b="1" kern="1200">
          <a:solidFill>
            <a:srgbClr val="005DA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Rubik Light" panose="00000400000000000000" pitchFamily="2" charset="-79"/>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Rubik Light" panose="00000400000000000000" pitchFamily="2" charset="-79"/>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Rubik Light" panose="00000400000000000000" pitchFamily="2" charset="-79"/>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Rubik Light" panose="00000400000000000000" pitchFamily="2" charset="-79"/>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Rubik Light" panose="00000400000000000000" pitchFamily="2" charset="-79"/>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time_continue=133&amp;v=nJMtReAg1DI"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2.tmp"/><Relationship Id="rId4" Type="http://schemas.openxmlformats.org/officeDocument/2006/relationships/image" Target="../media/image11.tm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fX1CFDtdgbY"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info@myneda.org" TargetMode="Externa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Arial" panose="020B0604020202020204" pitchFamily="34" charset="0"/>
                <a:cs typeface="Arial" panose="020B0604020202020204" pitchFamily="34" charset="0"/>
              </a:rPr>
              <a:t>Eating Disorders 101</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pPr>
              <a:spcBef>
                <a:spcPct val="0"/>
              </a:spcBef>
            </a:pPr>
            <a:r>
              <a:rPr lang="en-US" altLang="en-US" dirty="0">
                <a:latin typeface="Arial Narrow" panose="020B0606020202030204" pitchFamily="34" charset="0"/>
              </a:rPr>
              <a:t>www.NationalEatingDisorders.org</a:t>
            </a:r>
          </a:p>
          <a:p>
            <a:pPr>
              <a:spcBef>
                <a:spcPct val="0"/>
              </a:spcBef>
            </a:pPr>
            <a:r>
              <a:rPr lang="en-US" altLang="en-US" dirty="0">
                <a:latin typeface="Arial Narrow" panose="020B0606020202030204" pitchFamily="34" charset="0"/>
              </a:rPr>
              <a:t>Helpline: </a:t>
            </a:r>
            <a:r>
              <a:rPr lang="en-US" altLang="en-US" dirty="0" smtClean="0">
                <a:latin typeface="Arial Narrow" panose="020B0606020202030204" pitchFamily="34" charset="0"/>
              </a:rPr>
              <a:t>800-931-2237</a:t>
            </a:r>
            <a:r>
              <a:rPr lang="en-US" altLang="en-US" dirty="0">
                <a:latin typeface="Arial Narrow" panose="020B0606020202030204" pitchFamily="34" charset="0"/>
              </a:rPr>
              <a:t/>
            </a:r>
            <a:br>
              <a:rPr lang="en-US" altLang="en-US" dirty="0">
                <a:latin typeface="Arial Narrow" panose="020B0606020202030204" pitchFamily="34" charset="0"/>
              </a:rPr>
            </a:br>
            <a:r>
              <a:rPr lang="en-US" altLang="en-US" dirty="0">
                <a:latin typeface="Arial Narrow" panose="020B0606020202030204" pitchFamily="34" charset="0"/>
              </a:rPr>
              <a:t>Business Line: 212-575-6200 </a:t>
            </a:r>
          </a:p>
        </p:txBody>
      </p:sp>
    </p:spTree>
    <p:extLst>
      <p:ext uri="{BB962C8B-B14F-4D97-AF65-F5344CB8AC3E}">
        <p14:creationId xmlns:p14="http://schemas.microsoft.com/office/powerpoint/2010/main" val="1321420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Warning Signs &amp; Symptoms</a:t>
            </a:r>
            <a:endParaRPr lang="en-US" dirty="0"/>
          </a:p>
        </p:txBody>
      </p:sp>
      <p:sp>
        <p:nvSpPr>
          <p:cNvPr id="12" name="Content Placeholder 11"/>
          <p:cNvSpPr>
            <a:spLocks noGrp="1"/>
          </p:cNvSpPr>
          <p:nvPr>
            <p:ph idx="1"/>
          </p:nvPr>
        </p:nvSpPr>
        <p:spPr>
          <a:xfrm>
            <a:off x="-152400" y="5257800"/>
            <a:ext cx="9144000" cy="914401"/>
          </a:xfrm>
        </p:spPr>
        <p:txBody>
          <a:bodyPr>
            <a:normAutofit/>
          </a:bodyPr>
          <a:lstStyle/>
          <a:p>
            <a:pPr marL="0" indent="0" algn="ctr">
              <a:buNone/>
            </a:pPr>
            <a:r>
              <a:rPr lang="en-US" sz="2000" dirty="0">
                <a:hlinkClick r:id="rId2"/>
              </a:rPr>
              <a:t>https://www.youtube.com/watch?time_continue=133&amp;v=nJMtReAg1DI</a:t>
            </a:r>
            <a:endParaRPr lang="en-US" sz="2000" dirty="0"/>
          </a:p>
          <a:p>
            <a:endParaRPr lang="en-US"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59794"/>
            <a:ext cx="5997658" cy="39218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0005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latin typeface="Arial" panose="020B0604020202020204" pitchFamily="34" charset="0"/>
                <a:cs typeface="Arial" panose="020B0604020202020204" pitchFamily="34" charset="0"/>
              </a:rPr>
              <a:t>DSM-5 Diagnoses</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p:txBody>
          <a:bodyPr>
            <a:normAutofit lnSpcReduction="10000"/>
          </a:bodyPr>
          <a:lstStyle/>
          <a:p>
            <a:pPr defTabSz="533400" eaLnBrk="0" hangingPunct="0">
              <a:lnSpc>
                <a:spcPct val="90000"/>
              </a:lnSpc>
              <a:spcAft>
                <a:spcPct val="35000"/>
              </a:spcAft>
              <a:defRPr/>
            </a:pPr>
            <a:r>
              <a:rPr lang="en-US" dirty="0">
                <a:latin typeface="Arial Narrow" panose="020B0606020202030204" pitchFamily="34" charset="0"/>
              </a:rPr>
              <a:t>Anorexia Nervosa (AN</a:t>
            </a:r>
            <a:r>
              <a:rPr lang="en-US" dirty="0" smtClean="0">
                <a:latin typeface="Arial Narrow" panose="020B0606020202030204" pitchFamily="34" charset="0"/>
              </a:rPr>
              <a:t>)</a:t>
            </a:r>
            <a:br>
              <a:rPr lang="en-US" dirty="0" smtClean="0">
                <a:latin typeface="Arial Narrow" panose="020B0606020202030204" pitchFamily="34" charset="0"/>
              </a:rPr>
            </a:br>
            <a:endParaRPr lang="en-US" dirty="0">
              <a:latin typeface="Arial Narrow" panose="020B0606020202030204" pitchFamily="34" charset="0"/>
            </a:endParaRPr>
          </a:p>
          <a:p>
            <a:pPr defTabSz="533400" eaLnBrk="0" hangingPunct="0">
              <a:lnSpc>
                <a:spcPct val="90000"/>
              </a:lnSpc>
              <a:spcAft>
                <a:spcPct val="35000"/>
              </a:spcAft>
              <a:defRPr/>
            </a:pPr>
            <a:r>
              <a:rPr lang="en-US" dirty="0">
                <a:latin typeface="Arial Narrow" panose="020B0606020202030204" pitchFamily="34" charset="0"/>
              </a:rPr>
              <a:t>Bulimia Nervosa (BN</a:t>
            </a:r>
            <a:r>
              <a:rPr lang="en-US" dirty="0" smtClean="0">
                <a:latin typeface="Arial Narrow" panose="020B0606020202030204" pitchFamily="34" charset="0"/>
              </a:rPr>
              <a:t>)</a:t>
            </a:r>
            <a:br>
              <a:rPr lang="en-US" dirty="0" smtClean="0">
                <a:latin typeface="Arial Narrow" panose="020B0606020202030204" pitchFamily="34" charset="0"/>
              </a:rPr>
            </a:br>
            <a:endParaRPr lang="en-US" dirty="0">
              <a:latin typeface="Arial Narrow" panose="020B0606020202030204" pitchFamily="34" charset="0"/>
            </a:endParaRPr>
          </a:p>
          <a:p>
            <a:pPr defTabSz="533400" eaLnBrk="0" hangingPunct="0">
              <a:lnSpc>
                <a:spcPct val="90000"/>
              </a:lnSpc>
              <a:spcAft>
                <a:spcPct val="35000"/>
              </a:spcAft>
              <a:defRPr/>
            </a:pPr>
            <a:r>
              <a:rPr lang="en-US" dirty="0">
                <a:latin typeface="Arial Narrow" panose="020B0606020202030204" pitchFamily="34" charset="0"/>
              </a:rPr>
              <a:t>Binge Eating Disorder (BED)  </a:t>
            </a:r>
            <a:endParaRPr lang="en-US" dirty="0" smtClean="0">
              <a:latin typeface="Arial Narrow" panose="020B0606020202030204" pitchFamily="34" charset="0"/>
            </a:endParaRPr>
          </a:p>
          <a:p>
            <a:pPr defTabSz="533400" eaLnBrk="0" hangingPunct="0">
              <a:lnSpc>
                <a:spcPct val="90000"/>
              </a:lnSpc>
              <a:spcAft>
                <a:spcPct val="35000"/>
              </a:spcAft>
              <a:defRPr/>
            </a:pPr>
            <a:r>
              <a:rPr lang="en-US" dirty="0">
                <a:latin typeface="Arial Narrow" panose="020B0606020202030204" pitchFamily="34" charset="0"/>
              </a:rPr>
              <a:t>Avoidant-Restrictive Food Intake Disorder (ARFID)</a:t>
            </a:r>
          </a:p>
          <a:p>
            <a:pPr defTabSz="533400" eaLnBrk="0" hangingPunct="0">
              <a:lnSpc>
                <a:spcPct val="90000"/>
              </a:lnSpc>
              <a:spcAft>
                <a:spcPct val="35000"/>
              </a:spcAft>
              <a:defRPr/>
            </a:pPr>
            <a:endParaRPr lang="en-US" dirty="0"/>
          </a:p>
          <a:p>
            <a:endParaRPr lang="en-US" dirty="0"/>
          </a:p>
        </p:txBody>
      </p:sp>
      <p:sp>
        <p:nvSpPr>
          <p:cNvPr id="3" name="Content Placeholder 2"/>
          <p:cNvSpPr>
            <a:spLocks noGrp="1"/>
          </p:cNvSpPr>
          <p:nvPr>
            <p:ph sz="half" idx="2"/>
          </p:nvPr>
        </p:nvSpPr>
        <p:spPr/>
        <p:txBody>
          <a:bodyPr>
            <a:normAutofit lnSpcReduction="10000"/>
          </a:bodyPr>
          <a:lstStyle/>
          <a:p>
            <a:r>
              <a:rPr lang="en-US" dirty="0"/>
              <a:t>Other Specified Feeding or Eating Disorder (OSFED</a:t>
            </a:r>
            <a:r>
              <a:rPr lang="en-US" dirty="0" smtClean="0"/>
              <a:t>)</a:t>
            </a:r>
            <a:br>
              <a:rPr lang="en-US" dirty="0" smtClean="0"/>
            </a:br>
            <a:endParaRPr lang="en-US" dirty="0" smtClean="0">
              <a:latin typeface="Arial Narrow" panose="020B0606020202030204" pitchFamily="34" charset="0"/>
            </a:endParaRPr>
          </a:p>
          <a:p>
            <a:r>
              <a:rPr lang="en-US" dirty="0" smtClean="0">
                <a:latin typeface="Arial Narrow" panose="020B0606020202030204" pitchFamily="34" charset="0"/>
              </a:rPr>
              <a:t>Eating disorders are complex and some eating issues will not meet diagnostic criteria. All must be taken seriously.</a:t>
            </a:r>
            <a:endParaRPr lang="en-US" dirty="0">
              <a:latin typeface="Arial Narrow" panose="020B0606020202030204" pitchFamily="34" charset="0"/>
            </a:endParaRPr>
          </a:p>
        </p:txBody>
      </p:sp>
    </p:spTree>
    <p:extLst>
      <p:ext uri="{BB962C8B-B14F-4D97-AF65-F5344CB8AC3E}">
        <p14:creationId xmlns:p14="http://schemas.microsoft.com/office/powerpoint/2010/main" val="65307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Anorexia Nervosa (AN)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Narrow" panose="020B0606020202030204" pitchFamily="34" charset="0"/>
              </a:rPr>
              <a:t>Characterized primarily by self-starvation and excessive weight loss</a:t>
            </a:r>
          </a:p>
          <a:p>
            <a:r>
              <a:rPr lang="en-US" b="1" u="sng" dirty="0" smtClean="0">
                <a:solidFill>
                  <a:srgbClr val="94C854"/>
                </a:solidFill>
                <a:latin typeface="Arial Narrow" panose="020B0606020202030204" pitchFamily="34" charset="0"/>
              </a:rPr>
              <a:t>Symptoms include:</a:t>
            </a:r>
          </a:p>
          <a:p>
            <a:pPr lvl="1"/>
            <a:r>
              <a:rPr lang="en-US" dirty="0">
                <a:latin typeface="Arial Narrow" panose="020B0606020202030204" pitchFamily="34" charset="0"/>
              </a:rPr>
              <a:t>Inadequate food intake leading to a weight that is clearly too low</a:t>
            </a:r>
          </a:p>
          <a:p>
            <a:pPr lvl="1"/>
            <a:r>
              <a:rPr lang="en-US" dirty="0">
                <a:latin typeface="Arial Narrow" panose="020B0606020202030204" pitchFamily="34" charset="0"/>
              </a:rPr>
              <a:t>Disturbance in the experience of body weight or shape</a:t>
            </a:r>
          </a:p>
          <a:p>
            <a:pPr lvl="1"/>
            <a:r>
              <a:rPr lang="en-US" dirty="0">
                <a:latin typeface="Arial Narrow" panose="020B0606020202030204" pitchFamily="34" charset="0"/>
              </a:rPr>
              <a:t>Intense fear of weight gain, obsession with weight, and persistent behavior to prevent weight gain</a:t>
            </a:r>
          </a:p>
          <a:p>
            <a:pPr lvl="1"/>
            <a:r>
              <a:rPr lang="en-US" dirty="0">
                <a:latin typeface="Arial Narrow" panose="020B0606020202030204" pitchFamily="34" charset="0"/>
              </a:rPr>
              <a:t>Inability to appreciate the severity of the situation</a:t>
            </a:r>
          </a:p>
          <a:p>
            <a:pPr lvl="1"/>
            <a:endParaRPr lang="en-US" dirty="0"/>
          </a:p>
        </p:txBody>
      </p:sp>
    </p:spTree>
    <p:extLst>
      <p:ext uri="{BB962C8B-B14F-4D97-AF65-F5344CB8AC3E}">
        <p14:creationId xmlns:p14="http://schemas.microsoft.com/office/powerpoint/2010/main" val="2385229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Bulimia Nervosa (BN)</a:t>
            </a:r>
            <a:endParaRPr lang="en-US" dirty="0"/>
          </a:p>
        </p:txBody>
      </p:sp>
      <p:sp>
        <p:nvSpPr>
          <p:cNvPr id="3" name="Content Placeholder 2"/>
          <p:cNvSpPr>
            <a:spLocks noGrp="1"/>
          </p:cNvSpPr>
          <p:nvPr>
            <p:ph idx="1"/>
          </p:nvPr>
        </p:nvSpPr>
        <p:spPr>
          <a:xfrm>
            <a:off x="457200" y="1600200"/>
            <a:ext cx="8229600" cy="4038599"/>
          </a:xfrm>
        </p:spPr>
        <p:txBody>
          <a:bodyPr>
            <a:normAutofit fontScale="85000" lnSpcReduction="10000"/>
          </a:bodyPr>
          <a:lstStyle/>
          <a:p>
            <a:r>
              <a:rPr lang="en-US" dirty="0"/>
              <a:t>Characterized by </a:t>
            </a:r>
            <a:r>
              <a:rPr lang="en-US" b="1" dirty="0">
                <a:ea typeface="ＭＳ Ｐゴシック" pitchFamily="34" charset="-128"/>
              </a:rPr>
              <a:t>binge eating</a:t>
            </a:r>
            <a:r>
              <a:rPr lang="en-US" dirty="0">
                <a:ea typeface="ＭＳ Ｐゴシック" pitchFamily="34" charset="-128"/>
              </a:rPr>
              <a:t> and </a:t>
            </a:r>
            <a:r>
              <a:rPr lang="en-US" b="1" dirty="0">
                <a:ea typeface="ＭＳ Ｐゴシック" pitchFamily="34" charset="-128"/>
              </a:rPr>
              <a:t>compensatory behaviors</a:t>
            </a:r>
            <a:r>
              <a:rPr lang="en-US" dirty="0">
                <a:ea typeface="ＭＳ Ｐゴシック" pitchFamily="34" charset="-128"/>
              </a:rPr>
              <a:t>, such as self-induced vomiting, in an attempt to undo the effects of binge eating.</a:t>
            </a:r>
          </a:p>
          <a:p>
            <a:r>
              <a:rPr lang="en-US" b="1" u="sng" dirty="0">
                <a:solidFill>
                  <a:srgbClr val="94C854"/>
                </a:solidFill>
              </a:rPr>
              <a:t>Symptoms include:</a:t>
            </a:r>
          </a:p>
          <a:p>
            <a:pPr lvl="1"/>
            <a:r>
              <a:rPr lang="en-US" dirty="0"/>
              <a:t>Frequent episodes of consuming very large amounts of food followed by behaviors to prevent weight gain, such as vomiting, laxative abuse, and excessive exercise</a:t>
            </a:r>
          </a:p>
          <a:p>
            <a:pPr lvl="1"/>
            <a:r>
              <a:rPr lang="en-US" dirty="0"/>
              <a:t>Feeling of being out of control during the binge-eating episodes</a:t>
            </a:r>
          </a:p>
          <a:p>
            <a:pPr lvl="1"/>
            <a:r>
              <a:rPr lang="en-US" dirty="0"/>
              <a:t>Extreme concern with body weight and shape</a:t>
            </a:r>
          </a:p>
          <a:p>
            <a:pPr lvl="1"/>
            <a:r>
              <a:rPr lang="en-US" dirty="0"/>
              <a:t>Most people are of a normal </a:t>
            </a:r>
            <a:r>
              <a:rPr lang="en-US" dirty="0" smtClean="0"/>
              <a:t>weight</a:t>
            </a:r>
            <a:endParaRPr lang="en-US" dirty="0"/>
          </a:p>
        </p:txBody>
      </p:sp>
    </p:spTree>
    <p:extLst>
      <p:ext uri="{BB962C8B-B14F-4D97-AF65-F5344CB8AC3E}">
        <p14:creationId xmlns:p14="http://schemas.microsoft.com/office/powerpoint/2010/main" val="5803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Binge Eating Disorder (BED)</a:t>
            </a:r>
            <a:endParaRPr lang="en-US" dirty="0"/>
          </a:p>
        </p:txBody>
      </p:sp>
      <p:sp>
        <p:nvSpPr>
          <p:cNvPr id="3" name="Content Placeholder 2"/>
          <p:cNvSpPr>
            <a:spLocks noGrp="1"/>
          </p:cNvSpPr>
          <p:nvPr>
            <p:ph idx="1"/>
          </p:nvPr>
        </p:nvSpPr>
        <p:spPr/>
        <p:txBody>
          <a:bodyPr>
            <a:normAutofit fontScale="92500"/>
          </a:bodyPr>
          <a:lstStyle/>
          <a:p>
            <a:r>
              <a:rPr lang="en-US" dirty="0">
                <a:ea typeface="ＭＳ Ｐゴシック" pitchFamily="34" charset="-128"/>
              </a:rPr>
              <a:t>Characterized by recurrent binge eating without the regular use of compensatory measures to counter the binge eating.</a:t>
            </a:r>
            <a:endParaRPr lang="en-US" dirty="0"/>
          </a:p>
          <a:p>
            <a:r>
              <a:rPr lang="en-US" b="1" u="sng" dirty="0">
                <a:solidFill>
                  <a:srgbClr val="94C854"/>
                </a:solidFill>
              </a:rPr>
              <a:t>Symptoms include:</a:t>
            </a:r>
          </a:p>
          <a:p>
            <a:pPr lvl="1"/>
            <a:r>
              <a:rPr lang="en-US" dirty="0"/>
              <a:t>Indications that the binge eating is out of control, such as eating when not hungry, eating to the point of discomfort, or eating alone because of shame about the behavior</a:t>
            </a:r>
          </a:p>
          <a:p>
            <a:pPr lvl="1"/>
            <a:r>
              <a:rPr lang="en-US" dirty="0"/>
              <a:t>Feelings of strong shame or guilt regarding the binge eating</a:t>
            </a:r>
          </a:p>
          <a:p>
            <a:endParaRPr lang="en-US" dirty="0"/>
          </a:p>
        </p:txBody>
      </p:sp>
    </p:spTree>
    <p:extLst>
      <p:ext uri="{BB962C8B-B14F-4D97-AF65-F5344CB8AC3E}">
        <p14:creationId xmlns:p14="http://schemas.microsoft.com/office/powerpoint/2010/main" val="47474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Arial" panose="020B0604020202020204" pitchFamily="34" charset="0"/>
                <a:ea typeface="ＭＳ Ｐゴシック" pitchFamily="34" charset="-128"/>
                <a:cs typeface="Arial" panose="020B0604020202020204" pitchFamily="34" charset="0"/>
              </a:rPr>
              <a:t>Avoidant-Restrictive Food Intake Disorder (ARFID)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Narrow" panose="020B0606020202030204" pitchFamily="34" charset="0"/>
                <a:ea typeface="ＭＳ Ｐゴシック" pitchFamily="34" charset="-128"/>
              </a:rPr>
              <a:t>Characterized by </a:t>
            </a:r>
            <a:r>
              <a:rPr lang="en-US" dirty="0">
                <a:latin typeface="Arial Narrow" panose="020B0606020202030204" pitchFamily="34" charset="0"/>
                <a:ea typeface="ＭＳ Ｐゴシック" pitchFamily="34" charset="-128"/>
              </a:rPr>
              <a:t>lack of interest in food, fears of negative consequences of eating, and selective or picky eating.</a:t>
            </a:r>
          </a:p>
          <a:p>
            <a:r>
              <a:rPr lang="en-US" b="1" u="sng" dirty="0" smtClean="0">
                <a:solidFill>
                  <a:srgbClr val="94C854"/>
                </a:solidFill>
                <a:latin typeface="Arial Narrow" panose="020B0606020202030204" pitchFamily="34" charset="0"/>
              </a:rPr>
              <a:t>Symptoms include:</a:t>
            </a:r>
          </a:p>
          <a:p>
            <a:pPr lvl="1"/>
            <a:r>
              <a:rPr lang="en-US" dirty="0">
                <a:latin typeface="Arial Narrow" panose="020B0606020202030204" pitchFamily="34" charset="0"/>
              </a:rPr>
              <a:t>Reduced food intake and frequent complaints of bodily discomfort with no apparent cause</a:t>
            </a:r>
          </a:p>
          <a:p>
            <a:pPr lvl="1"/>
            <a:r>
              <a:rPr lang="en-US" dirty="0">
                <a:latin typeface="Arial Narrow" panose="020B0606020202030204" pitchFamily="34" charset="0"/>
              </a:rPr>
              <a:t>Lack of appetite or interest in food, with a range of preferred foods narrowing over </a:t>
            </a:r>
            <a:r>
              <a:rPr lang="en-US" dirty="0" smtClean="0">
                <a:latin typeface="Arial Narrow" panose="020B0606020202030204" pitchFamily="34" charset="0"/>
              </a:rPr>
              <a:t>time</a:t>
            </a:r>
            <a:endParaRPr lang="en-US" dirty="0">
              <a:latin typeface="Arial Narrow" panose="020B0606020202030204" pitchFamily="34" charset="0"/>
            </a:endParaRPr>
          </a:p>
        </p:txBody>
      </p:sp>
    </p:spTree>
    <p:extLst>
      <p:ext uri="{BB962C8B-B14F-4D97-AF65-F5344CB8AC3E}">
        <p14:creationId xmlns:p14="http://schemas.microsoft.com/office/powerpoint/2010/main" val="371869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Arial" panose="020B0604020202020204" pitchFamily="34" charset="0"/>
                <a:ea typeface="ＭＳ Ｐゴシック" pitchFamily="34" charset="-128"/>
                <a:cs typeface="Arial" panose="020B0604020202020204" pitchFamily="34" charset="0"/>
              </a:rPr>
              <a:t>Other Specified Feeding or </a:t>
            </a:r>
            <a:br>
              <a:rPr lang="en-US" altLang="en-US" b="1" dirty="0">
                <a:latin typeface="Arial" panose="020B0604020202020204" pitchFamily="34" charset="0"/>
                <a:ea typeface="ＭＳ Ｐゴシック" pitchFamily="34" charset="-128"/>
                <a:cs typeface="Arial" panose="020B0604020202020204" pitchFamily="34" charset="0"/>
              </a:rPr>
            </a:br>
            <a:r>
              <a:rPr lang="en-US" altLang="en-US" b="1" dirty="0">
                <a:latin typeface="Arial" panose="020B0604020202020204" pitchFamily="34" charset="0"/>
                <a:ea typeface="ＭＳ Ｐゴシック" pitchFamily="34" charset="-128"/>
                <a:cs typeface="Arial" panose="020B0604020202020204" pitchFamily="34" charset="0"/>
              </a:rPr>
              <a:t>Eating Disorder (OSFED)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a:lnSpc>
                <a:spcPct val="110000"/>
              </a:lnSpc>
              <a:spcBef>
                <a:spcPct val="50000"/>
              </a:spcBef>
              <a:defRPr/>
            </a:pPr>
            <a:r>
              <a:rPr lang="en-US" dirty="0">
                <a:latin typeface="Arial Narrow" panose="020B0606020202030204" pitchFamily="34" charset="0"/>
              </a:rPr>
              <a:t>A feeding or eating disorder that causes significant distress or impairment, but does not meet the criteria for another feeding or eating disorder</a:t>
            </a:r>
            <a:r>
              <a:rPr lang="en-US" dirty="0" smtClean="0">
                <a:latin typeface="Arial Narrow" panose="020B0606020202030204" pitchFamily="34" charset="0"/>
              </a:rPr>
              <a:t>.</a:t>
            </a:r>
            <a:br>
              <a:rPr lang="en-US" dirty="0" smtClean="0">
                <a:latin typeface="Arial Narrow" panose="020B0606020202030204" pitchFamily="34" charset="0"/>
              </a:rPr>
            </a:br>
            <a:endParaRPr lang="en-US" dirty="0">
              <a:latin typeface="Arial Narrow" panose="020B0606020202030204" pitchFamily="34" charset="0"/>
            </a:endParaRPr>
          </a:p>
          <a:p>
            <a:pPr>
              <a:spcBef>
                <a:spcPts val="600"/>
              </a:spcBef>
              <a:defRPr/>
            </a:pPr>
            <a:r>
              <a:rPr lang="en-US" b="1" dirty="0">
                <a:latin typeface="Arial Narrow" panose="020B0606020202030204" pitchFamily="34" charset="0"/>
              </a:rPr>
              <a:t>Atypical Anorexia Nervosa</a:t>
            </a:r>
            <a:r>
              <a:rPr lang="en-US" dirty="0">
                <a:latin typeface="Arial Narrow" panose="020B0606020202030204" pitchFamily="34" charset="0"/>
              </a:rPr>
              <a:t>: criteria for AN met but weight is not below normal</a:t>
            </a:r>
          </a:p>
          <a:p>
            <a:pPr>
              <a:spcBef>
                <a:spcPts val="600"/>
              </a:spcBef>
              <a:defRPr/>
            </a:pPr>
            <a:r>
              <a:rPr lang="en-US" b="1" dirty="0">
                <a:latin typeface="Arial Narrow" panose="020B0606020202030204" pitchFamily="34" charset="0"/>
              </a:rPr>
              <a:t>Subthreshold Bulimia Nervosa</a:t>
            </a:r>
            <a:r>
              <a:rPr lang="en-US" dirty="0">
                <a:latin typeface="Arial Narrow" panose="020B0606020202030204" pitchFamily="34" charset="0"/>
              </a:rPr>
              <a:t>: criteria for BN met but with less frequent occurrences</a:t>
            </a:r>
          </a:p>
          <a:p>
            <a:pPr>
              <a:spcBef>
                <a:spcPts val="600"/>
              </a:spcBef>
              <a:defRPr/>
            </a:pPr>
            <a:r>
              <a:rPr lang="en-US" b="1" dirty="0">
                <a:latin typeface="Arial Narrow" panose="020B0606020202030204" pitchFamily="34" charset="0"/>
              </a:rPr>
              <a:t>Subthreshold Binge Eating Disorder</a:t>
            </a:r>
            <a:r>
              <a:rPr lang="en-US" dirty="0">
                <a:latin typeface="Arial Narrow" panose="020B0606020202030204" pitchFamily="34" charset="0"/>
              </a:rPr>
              <a:t>: </a:t>
            </a:r>
            <a:r>
              <a:rPr lang="en-US" dirty="0" smtClean="0">
                <a:latin typeface="Arial Narrow" panose="020B0606020202030204" pitchFamily="34" charset="0"/>
              </a:rPr>
              <a:t>criteria </a:t>
            </a:r>
            <a:r>
              <a:rPr lang="en-US" dirty="0">
                <a:latin typeface="Arial Narrow" panose="020B0606020202030204" pitchFamily="34" charset="0"/>
              </a:rPr>
              <a:t>for BED met but occurs at a lower frequency </a:t>
            </a:r>
          </a:p>
          <a:p>
            <a:pPr>
              <a:spcBef>
                <a:spcPts val="600"/>
              </a:spcBef>
              <a:defRPr/>
            </a:pPr>
            <a:r>
              <a:rPr lang="en-US" b="1" dirty="0">
                <a:latin typeface="Arial Narrow" panose="020B0606020202030204" pitchFamily="34" charset="0"/>
              </a:rPr>
              <a:t>Purging </a:t>
            </a:r>
            <a:r>
              <a:rPr lang="en-US" b="1" dirty="0" smtClean="0">
                <a:latin typeface="Arial Narrow" panose="020B0606020202030204" pitchFamily="34" charset="0"/>
              </a:rPr>
              <a:t>Disorder</a:t>
            </a:r>
            <a:r>
              <a:rPr lang="en-US" dirty="0" smtClean="0">
                <a:latin typeface="Arial Narrow" panose="020B0606020202030204" pitchFamily="34" charset="0"/>
              </a:rPr>
              <a:t>: purging </a:t>
            </a:r>
            <a:r>
              <a:rPr lang="en-US" dirty="0">
                <a:latin typeface="Arial Narrow" panose="020B0606020202030204" pitchFamily="34" charset="0"/>
              </a:rPr>
              <a:t>without binge eating</a:t>
            </a:r>
          </a:p>
          <a:p>
            <a:pPr>
              <a:spcBef>
                <a:spcPts val="600"/>
              </a:spcBef>
              <a:defRPr/>
            </a:pPr>
            <a:r>
              <a:rPr lang="en-US" b="1" dirty="0">
                <a:latin typeface="Arial Narrow" panose="020B0606020202030204" pitchFamily="34" charset="0"/>
              </a:rPr>
              <a:t>Night Eating Syndrome</a:t>
            </a:r>
            <a:r>
              <a:rPr lang="en-US" dirty="0">
                <a:latin typeface="Arial Narrow" panose="020B0606020202030204" pitchFamily="34" charset="0"/>
              </a:rPr>
              <a:t>: </a:t>
            </a:r>
            <a:r>
              <a:rPr lang="en-US" dirty="0" smtClean="0">
                <a:latin typeface="Arial Narrow" panose="020B0606020202030204" pitchFamily="34" charset="0"/>
              </a:rPr>
              <a:t>excessive </a:t>
            </a:r>
            <a:r>
              <a:rPr lang="en-US" dirty="0">
                <a:latin typeface="Arial Narrow" panose="020B0606020202030204" pitchFamily="34" charset="0"/>
              </a:rPr>
              <a:t>nighttime food </a:t>
            </a:r>
            <a:r>
              <a:rPr lang="en-US" dirty="0" smtClean="0">
                <a:latin typeface="Arial Narrow" panose="020B0606020202030204" pitchFamily="34" charset="0"/>
              </a:rPr>
              <a:t>consumption</a:t>
            </a:r>
            <a:endParaRPr lang="en-US" dirty="0">
              <a:latin typeface="Arial Narrow" panose="020B0606020202030204" pitchFamily="34" charset="0"/>
            </a:endParaRPr>
          </a:p>
        </p:txBody>
      </p:sp>
    </p:spTree>
    <p:extLst>
      <p:ext uri="{BB962C8B-B14F-4D97-AF65-F5344CB8AC3E}">
        <p14:creationId xmlns:p14="http://schemas.microsoft.com/office/powerpoint/2010/main" val="782574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Co-Occurring Disorders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Narrow" panose="020B0606020202030204" pitchFamily="34" charset="0"/>
              </a:rPr>
              <a:t>High prevalence rates</a:t>
            </a:r>
          </a:p>
          <a:p>
            <a:r>
              <a:rPr lang="en-US" dirty="0" smtClean="0">
                <a:latin typeface="Arial Narrow" panose="020B0606020202030204" pitchFamily="34" charset="0"/>
              </a:rPr>
              <a:t>Can intensify eating disorders symptoms and impact treatment (recovery, level of care, drop-out)</a:t>
            </a:r>
          </a:p>
          <a:p>
            <a:r>
              <a:rPr lang="en-US" dirty="0" smtClean="0">
                <a:latin typeface="Arial Narrow" panose="020B0606020202030204" pitchFamily="34" charset="0"/>
              </a:rPr>
              <a:t>Most </a:t>
            </a:r>
            <a:r>
              <a:rPr lang="en-US" dirty="0">
                <a:latin typeface="Arial Narrow" panose="020B0606020202030204" pitchFamily="34" charset="0"/>
              </a:rPr>
              <a:t>common comorbidities:</a:t>
            </a:r>
          </a:p>
          <a:p>
            <a:pPr lvl="1"/>
            <a:r>
              <a:rPr lang="en-US" dirty="0">
                <a:latin typeface="Arial Narrow" panose="020B0606020202030204" pitchFamily="34" charset="0"/>
              </a:rPr>
              <a:t>Mood disorders</a:t>
            </a:r>
          </a:p>
          <a:p>
            <a:pPr lvl="1"/>
            <a:r>
              <a:rPr lang="en-US" dirty="0">
                <a:latin typeface="Arial Narrow" panose="020B0606020202030204" pitchFamily="34" charset="0"/>
              </a:rPr>
              <a:t>Anxiety disorders</a:t>
            </a:r>
          </a:p>
          <a:p>
            <a:pPr lvl="1"/>
            <a:r>
              <a:rPr lang="en-US" dirty="0">
                <a:latin typeface="Arial Narrow" panose="020B0606020202030204" pitchFamily="34" charset="0"/>
              </a:rPr>
              <a:t>Substance </a:t>
            </a:r>
            <a:r>
              <a:rPr lang="en-US" dirty="0" smtClean="0">
                <a:latin typeface="Arial Narrow" panose="020B0606020202030204" pitchFamily="34" charset="0"/>
              </a:rPr>
              <a:t>abuse</a:t>
            </a:r>
          </a:p>
          <a:p>
            <a:r>
              <a:rPr lang="en-US" dirty="0">
                <a:latin typeface="Arial Narrow" panose="020B0606020202030204" pitchFamily="34" charset="0"/>
              </a:rPr>
              <a:t>Treatment should address co-existing conditions and eating disorders</a:t>
            </a:r>
          </a:p>
          <a:p>
            <a:endParaRPr lang="en-US" dirty="0">
              <a:latin typeface="Arial Narrow" panose="020B0606020202030204" pitchFamily="34" charset="0"/>
            </a:endParaRPr>
          </a:p>
          <a:p>
            <a:pPr lvl="0"/>
            <a:endParaRPr lang="en-US" dirty="0"/>
          </a:p>
          <a:p>
            <a:endParaRPr lang="en-US" dirty="0">
              <a:latin typeface="Arial Narrow" panose="020B0606020202030204" pitchFamily="34" charset="0"/>
            </a:endParaRPr>
          </a:p>
        </p:txBody>
      </p:sp>
    </p:spTree>
    <p:extLst>
      <p:ext uri="{BB962C8B-B14F-4D97-AF65-F5344CB8AC3E}">
        <p14:creationId xmlns:p14="http://schemas.microsoft.com/office/powerpoint/2010/main" val="461831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Health Consequences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Narrow" panose="020B0606020202030204" pitchFamily="34" charset="0"/>
              </a:rPr>
              <a:t>Cardiovascular (muscle loss, low or irregular heartbeat)</a:t>
            </a:r>
          </a:p>
          <a:p>
            <a:r>
              <a:rPr lang="en-US" dirty="0" smtClean="0">
                <a:latin typeface="Arial Narrow" panose="020B0606020202030204" pitchFamily="34" charset="0"/>
              </a:rPr>
              <a:t>Gastrointestinal (bloating, nausea, constipation)</a:t>
            </a:r>
          </a:p>
          <a:p>
            <a:r>
              <a:rPr lang="en-US" dirty="0" smtClean="0">
                <a:latin typeface="Arial Narrow" panose="020B0606020202030204" pitchFamily="34" charset="0"/>
              </a:rPr>
              <a:t>Neurological (difficulty concentrating, sleep apnea)</a:t>
            </a:r>
          </a:p>
          <a:p>
            <a:r>
              <a:rPr lang="en-US" dirty="0" smtClean="0">
                <a:latin typeface="Arial Narrow" panose="020B0606020202030204" pitchFamily="34" charset="0"/>
              </a:rPr>
              <a:t>Endocrine (hormonal changes – estrogen, testosterone, thyroid)</a:t>
            </a:r>
            <a:endParaRPr lang="en-US" dirty="0" smtClean="0"/>
          </a:p>
        </p:txBody>
      </p:sp>
    </p:spTree>
    <p:extLst>
      <p:ext uri="{BB962C8B-B14F-4D97-AF65-F5344CB8AC3E}">
        <p14:creationId xmlns:p14="http://schemas.microsoft.com/office/powerpoint/2010/main" val="83135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Serious, Potentially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Fatal Illnesses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dirty="0">
                <a:latin typeface="Arial Narrow" panose="020B0606020202030204" pitchFamily="34" charset="0"/>
              </a:rPr>
              <a:t>A review of nearly fifty years of research confirms that </a:t>
            </a:r>
            <a:r>
              <a:rPr lang="en-US" dirty="0" smtClean="0">
                <a:latin typeface="Arial Narrow" panose="020B0606020202030204" pitchFamily="34" charset="0"/>
              </a:rPr>
              <a:t>AN has </a:t>
            </a:r>
            <a:r>
              <a:rPr lang="en-US" dirty="0">
                <a:latin typeface="Arial Narrow" panose="020B0606020202030204" pitchFamily="34" charset="0"/>
              </a:rPr>
              <a:t>the highest mortality rate of any psychiatric disorder. </a:t>
            </a:r>
            <a:endParaRPr lang="en-US" dirty="0"/>
          </a:p>
          <a:p>
            <a:pPr lvl="0"/>
            <a:r>
              <a:rPr lang="en-US" dirty="0">
                <a:latin typeface="Arial Narrow" panose="020B0606020202030204" pitchFamily="34" charset="0"/>
              </a:rPr>
              <a:t>Risk of death from suicide or medical complications is markedly increased for individuals with eating disorders. </a:t>
            </a:r>
            <a:endParaRPr lang="en-US" dirty="0"/>
          </a:p>
          <a:p>
            <a:pPr lvl="0"/>
            <a:r>
              <a:rPr lang="en-US" dirty="0">
                <a:latin typeface="Arial Narrow" panose="020B0606020202030204" pitchFamily="34" charset="0"/>
              </a:rPr>
              <a:t>A study on BN and EDNOS found elevated mortality risks similar to those for AN.</a:t>
            </a:r>
            <a:endParaRPr lang="en-US" dirty="0"/>
          </a:p>
        </p:txBody>
      </p:sp>
    </p:spTree>
    <p:extLst>
      <p:ext uri="{BB962C8B-B14F-4D97-AF65-F5344CB8AC3E}">
        <p14:creationId xmlns:p14="http://schemas.microsoft.com/office/powerpoint/2010/main" val="284143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What Are Eating Disorders?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t>Real</a:t>
            </a:r>
            <a:r>
              <a:rPr lang="en-US" dirty="0"/>
              <a:t>, </a:t>
            </a:r>
            <a:r>
              <a:rPr lang="en-US" dirty="0" smtClean="0"/>
              <a:t>life-threatening </a:t>
            </a:r>
            <a:r>
              <a:rPr lang="en-US" dirty="0"/>
              <a:t>illnesses with potentially fatal </a:t>
            </a:r>
            <a:r>
              <a:rPr lang="en-US" dirty="0" smtClean="0"/>
              <a:t>consequences.</a:t>
            </a:r>
          </a:p>
          <a:p>
            <a:r>
              <a:rPr lang="en-US" dirty="0" smtClean="0"/>
              <a:t>Involve </a:t>
            </a:r>
            <a:r>
              <a:rPr lang="en-US" dirty="0"/>
              <a:t>extreme emotions, attitudes, and behaviors surrounding weight, food, and size</a:t>
            </a:r>
            <a:r>
              <a:rPr lang="en-US" dirty="0" smtClean="0"/>
              <a:t>.</a:t>
            </a:r>
          </a:p>
          <a:p>
            <a:r>
              <a:rPr lang="en-US" dirty="0" smtClean="0"/>
              <a:t>Caused by a range </a:t>
            </a:r>
            <a:r>
              <a:rPr lang="en-US" dirty="0"/>
              <a:t>of biological, psychological, and sociocultural factors</a:t>
            </a:r>
          </a:p>
        </p:txBody>
      </p:sp>
    </p:spTree>
    <p:extLst>
      <p:ext uri="{BB962C8B-B14F-4D97-AF65-F5344CB8AC3E}">
        <p14:creationId xmlns:p14="http://schemas.microsoft.com/office/powerpoint/2010/main" val="647921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Seeking treatment</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Arial Narrow" panose="020B0606020202030204" pitchFamily="34" charset="0"/>
              </a:rPr>
              <a:t>Help is Available!</a:t>
            </a:r>
            <a:endParaRPr lang="en-US" dirty="0">
              <a:latin typeface="Arial Narrow" panose="020B0606020202030204" pitchFamily="34" charset="0"/>
            </a:endParaRPr>
          </a:p>
        </p:txBody>
      </p:sp>
    </p:spTree>
    <p:extLst>
      <p:ext uri="{BB962C8B-B14F-4D97-AF65-F5344CB8AC3E}">
        <p14:creationId xmlns:p14="http://schemas.microsoft.com/office/powerpoint/2010/main" val="3509275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Serious, Life-Threatening, </a:t>
            </a:r>
            <a:br>
              <a:rPr lang="en-US" dirty="0" smtClean="0"/>
            </a:br>
            <a:r>
              <a:rPr lang="en-US" dirty="0" smtClean="0"/>
              <a:t>&amp; Treatable</a:t>
            </a:r>
            <a:endParaRPr lang="en-US" dirty="0"/>
          </a:p>
        </p:txBody>
      </p:sp>
      <p:sp>
        <p:nvSpPr>
          <p:cNvPr id="5" name="Content Placeholder 4"/>
          <p:cNvSpPr>
            <a:spLocks noGrp="1"/>
          </p:cNvSpPr>
          <p:nvPr>
            <p:ph idx="1"/>
          </p:nvPr>
        </p:nvSpPr>
        <p:spPr/>
        <p:txBody>
          <a:bodyPr/>
          <a:lstStyle/>
          <a:p>
            <a:r>
              <a:rPr lang="en-US" dirty="0" smtClean="0"/>
              <a:t>Eating disorders are </a:t>
            </a:r>
            <a:r>
              <a:rPr lang="en-US" b="1" dirty="0" smtClean="0"/>
              <a:t>not fads or phases</a:t>
            </a:r>
            <a:r>
              <a:rPr lang="en-US" dirty="0" smtClean="0"/>
              <a:t>, and they have the </a:t>
            </a:r>
            <a:r>
              <a:rPr lang="en-US" b="1" dirty="0" smtClean="0"/>
              <a:t>highest mortality rate </a:t>
            </a:r>
            <a:r>
              <a:rPr lang="en-US" dirty="0" smtClean="0"/>
              <a:t>of any psychiatric disorder.</a:t>
            </a:r>
          </a:p>
          <a:p>
            <a:r>
              <a:rPr lang="en-US" dirty="0" smtClean="0"/>
              <a:t>Serious effects on health, productivity, and relationships</a:t>
            </a:r>
          </a:p>
          <a:p>
            <a:r>
              <a:rPr lang="en-US" dirty="0" smtClean="0"/>
              <a:t>Early intervention increases likelihood of a full recovery.</a:t>
            </a:r>
            <a:endParaRPr lang="en-US" dirty="0"/>
          </a:p>
        </p:txBody>
      </p:sp>
    </p:spTree>
    <p:extLst>
      <p:ext uri="{BB962C8B-B14F-4D97-AF65-F5344CB8AC3E}">
        <p14:creationId xmlns:p14="http://schemas.microsoft.com/office/powerpoint/2010/main" val="555153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smtClean="0">
                <a:latin typeface="Arial" panose="020B0604020202020204" pitchFamily="34" charset="0"/>
                <a:ea typeface="ＭＳ Ｐゴシック" pitchFamily="34" charset="-128"/>
                <a:cs typeface="Arial" panose="020B0604020202020204" pitchFamily="34" charset="0"/>
              </a:rPr>
              <a:t>Eating Disorders Treatment</a:t>
            </a:r>
            <a:endParaRPr lang="en-US" b="1"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44608881"/>
              </p:ext>
            </p:extLst>
          </p:nvPr>
        </p:nvGraphicFramePr>
        <p:xfrm>
          <a:off x="228600" y="1219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86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Individualized Care</a:t>
            </a:r>
            <a:endParaRPr lang="en-US" dirty="0"/>
          </a:p>
        </p:txBody>
      </p:sp>
      <p:sp>
        <p:nvSpPr>
          <p:cNvPr id="3" name="Text Placeholder 2"/>
          <p:cNvSpPr>
            <a:spLocks noGrp="1"/>
          </p:cNvSpPr>
          <p:nvPr>
            <p:ph type="body" sz="quarter" idx="3"/>
          </p:nvPr>
        </p:nvSpPr>
        <p:spPr/>
        <p:txBody>
          <a:bodyPr>
            <a:noAutofit/>
          </a:bodyPr>
          <a:lstStyle/>
          <a:p>
            <a:r>
              <a:rPr lang="en-US" u="sng" dirty="0" smtClean="0">
                <a:latin typeface="Arial" panose="020B0604020202020204" pitchFamily="34" charset="0"/>
                <a:cs typeface="Arial" panose="020B0604020202020204" pitchFamily="34" charset="0"/>
              </a:rPr>
              <a:t>TREATMENT PROCESS</a:t>
            </a:r>
            <a:endParaRPr lang="en-US" u="sng"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p:txBody>
          <a:bodyPr>
            <a:noAutofit/>
          </a:bodyPr>
          <a:lstStyle/>
          <a:p>
            <a:r>
              <a:rPr lang="en-US" sz="2600" dirty="0" smtClean="0"/>
              <a:t>Initial assessment/diagnosis</a:t>
            </a:r>
          </a:p>
          <a:p>
            <a:r>
              <a:rPr lang="en-US" sz="2600" dirty="0" smtClean="0"/>
              <a:t>Interview providers</a:t>
            </a:r>
          </a:p>
          <a:p>
            <a:r>
              <a:rPr lang="en-US" sz="2600" dirty="0" smtClean="0"/>
              <a:t>Communicate with all involved</a:t>
            </a:r>
          </a:p>
          <a:p>
            <a:r>
              <a:rPr lang="en-US" sz="2600" dirty="0" smtClean="0"/>
              <a:t>Develop a maintenance plan</a:t>
            </a:r>
            <a:endParaRPr lang="en-US" sz="2600" dirty="0"/>
          </a:p>
        </p:txBody>
      </p:sp>
      <p:pic>
        <p:nvPicPr>
          <p:cNvPr id="1026" name="Picture 2" descr="O:\PROGRAM\NEDAwareness Week\NEDAwareness_2017\Website\Purchased Stock Images\Purchased\iStock-52231064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368"/>
          <a:stretch/>
        </p:blipFill>
        <p:spPr bwMode="auto">
          <a:xfrm>
            <a:off x="254599" y="1600200"/>
            <a:ext cx="4165001" cy="34907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8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Levels of Care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0201"/>
            <a:ext cx="8229600" cy="3886200"/>
          </a:xfrm>
        </p:spPr>
        <p:txBody>
          <a:bodyPr>
            <a:normAutofit/>
          </a:bodyPr>
          <a:lstStyle/>
          <a:p>
            <a:pPr lvl="1">
              <a:buFont typeface="Arial" panose="020B0604020202020204" pitchFamily="34" charset="0"/>
              <a:buChar char="•"/>
            </a:pPr>
            <a:r>
              <a:rPr lang="en-US" sz="3600" dirty="0" smtClean="0">
                <a:latin typeface="Arial Narrow" panose="020B0606020202030204" pitchFamily="34" charset="0"/>
              </a:rPr>
              <a:t>Inpatient</a:t>
            </a:r>
          </a:p>
          <a:p>
            <a:pPr lvl="1">
              <a:buFont typeface="Arial" panose="020B0604020202020204" pitchFamily="34" charset="0"/>
              <a:buChar char="•"/>
            </a:pPr>
            <a:r>
              <a:rPr lang="en-US" sz="3600" dirty="0" smtClean="0">
                <a:latin typeface="Arial Narrow" panose="020B0606020202030204" pitchFamily="34" charset="0"/>
              </a:rPr>
              <a:t>Residential</a:t>
            </a:r>
          </a:p>
          <a:p>
            <a:pPr lvl="1">
              <a:buFont typeface="Arial" panose="020B0604020202020204" pitchFamily="34" charset="0"/>
              <a:buChar char="•"/>
            </a:pPr>
            <a:r>
              <a:rPr lang="en-US" sz="3600" dirty="0" smtClean="0">
                <a:latin typeface="Arial Narrow" panose="020B0606020202030204" pitchFamily="34" charset="0"/>
              </a:rPr>
              <a:t>Partial hospitalization</a:t>
            </a:r>
          </a:p>
          <a:p>
            <a:pPr lvl="1">
              <a:buFont typeface="Arial" panose="020B0604020202020204" pitchFamily="34" charset="0"/>
              <a:buChar char="•"/>
            </a:pPr>
            <a:r>
              <a:rPr lang="en-US" sz="3600" dirty="0" smtClean="0">
                <a:latin typeface="Arial Narrow" panose="020B0606020202030204" pitchFamily="34" charset="0"/>
              </a:rPr>
              <a:t>Intensive outpatient</a:t>
            </a:r>
          </a:p>
          <a:p>
            <a:pPr lvl="1">
              <a:buFont typeface="Arial" panose="020B0604020202020204" pitchFamily="34" charset="0"/>
              <a:buChar char="•"/>
            </a:pPr>
            <a:r>
              <a:rPr lang="en-US" sz="3600" dirty="0" smtClean="0">
                <a:latin typeface="Arial Narrow" panose="020B0606020202030204" pitchFamily="34" charset="0"/>
              </a:rPr>
              <a:t>Outpatient </a:t>
            </a:r>
            <a:endParaRPr lang="en-US" sz="3600" dirty="0">
              <a:latin typeface="Arial Narrow" panose="020B0606020202030204" pitchFamily="34" charset="0"/>
            </a:endParaRPr>
          </a:p>
        </p:txBody>
      </p:sp>
      <p:pic>
        <p:nvPicPr>
          <p:cNvPr id="2050" name="Picture 2" descr="C:\Users\chamilton\Downloads\Pictures\diversity-hands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1"/>
            <a:ext cx="3505200" cy="3505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96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Support &amp; Resources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r>
              <a:rPr lang="en-US" dirty="0" smtClean="0">
                <a:latin typeface="Arial Narrow" panose="020B0606020202030204" pitchFamily="34" charset="0"/>
              </a:rPr>
              <a:t>Where to Find Help</a:t>
            </a:r>
            <a:endParaRPr lang="en-US" dirty="0">
              <a:latin typeface="Arial Narrow" panose="020B0606020202030204" pitchFamily="34" charset="0"/>
            </a:endParaRPr>
          </a:p>
        </p:txBody>
      </p:sp>
    </p:spTree>
    <p:extLst>
      <p:ext uri="{BB962C8B-B14F-4D97-AF65-F5344CB8AC3E}">
        <p14:creationId xmlns:p14="http://schemas.microsoft.com/office/powerpoint/2010/main" val="701028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7498080" cy="2771186"/>
          </a:xfrm>
          <a:prstGeom prst="rect">
            <a:avLst/>
          </a:prstGeom>
        </p:spPr>
      </p:pic>
      <p:sp>
        <p:nvSpPr>
          <p:cNvPr id="7" name="TextBox 6"/>
          <p:cNvSpPr txBox="1"/>
          <p:nvPr/>
        </p:nvSpPr>
        <p:spPr>
          <a:xfrm>
            <a:off x="624840" y="3581400"/>
            <a:ext cx="77724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Narrow" panose="020B0606020202030204" pitchFamily="34" charset="0"/>
              </a:rPr>
              <a:t>Contact the NEDA Helpline by phone or click-chat </a:t>
            </a:r>
            <a:br>
              <a:rPr lang="en-US" sz="2400" dirty="0" smtClean="0">
                <a:latin typeface="Arial Narrow" panose="020B0606020202030204" pitchFamily="34" charset="0"/>
              </a:rPr>
            </a:br>
            <a:r>
              <a:rPr lang="en-US" sz="2400" dirty="0" smtClean="0">
                <a:latin typeface="Arial Narrow" panose="020B0606020202030204" pitchFamily="34" charset="0"/>
              </a:rPr>
              <a:t>Mon-Thurs </a:t>
            </a:r>
            <a:r>
              <a:rPr lang="en-US" sz="2400" dirty="0" smtClean="0">
                <a:latin typeface="Arial Narrow" panose="020B0606020202030204" pitchFamily="34" charset="0"/>
              </a:rPr>
              <a:t>9-9, </a:t>
            </a:r>
            <a:r>
              <a:rPr lang="en-US" sz="2400" dirty="0" smtClean="0">
                <a:latin typeface="Arial Narrow" panose="020B0606020202030204" pitchFamily="34" charset="0"/>
              </a:rPr>
              <a:t>Fri </a:t>
            </a:r>
            <a:r>
              <a:rPr lang="en-US" sz="2400" dirty="0" smtClean="0">
                <a:latin typeface="Arial Narrow" panose="020B0606020202030204" pitchFamily="34" charset="0"/>
              </a:rPr>
              <a:t>9-5 </a:t>
            </a:r>
            <a:r>
              <a:rPr lang="en-US" sz="2400" dirty="0" smtClean="0">
                <a:latin typeface="Arial Narrow" panose="020B0606020202030204" pitchFamily="34" charset="0"/>
              </a:rPr>
              <a:t>EST</a:t>
            </a:r>
          </a:p>
          <a:p>
            <a:pPr marL="342900" indent="-342900">
              <a:buFont typeface="Arial" panose="020B0604020202020204" pitchFamily="34" charset="0"/>
              <a:buChar char="•"/>
            </a:pPr>
            <a:r>
              <a:rPr lang="en-US" sz="2400" dirty="0" smtClean="0">
                <a:latin typeface="Arial Narrow" panose="020B0606020202030204" pitchFamily="34" charset="0"/>
              </a:rPr>
              <a:t>24/7 crisis support: text “NEDA” to 741741</a:t>
            </a:r>
          </a:p>
        </p:txBody>
      </p:sp>
    </p:spTree>
    <p:extLst>
      <p:ext uri="{BB962C8B-B14F-4D97-AF65-F5344CB8AC3E}">
        <p14:creationId xmlns:p14="http://schemas.microsoft.com/office/powerpoint/2010/main" val="1118786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Eating Disorder Screening Tool</a:t>
            </a:r>
          </a:p>
        </p:txBody>
      </p:sp>
      <p:sp>
        <p:nvSpPr>
          <p:cNvPr id="3" name="Content Placeholder 2"/>
          <p:cNvSpPr>
            <a:spLocks noGrp="1"/>
          </p:cNvSpPr>
          <p:nvPr>
            <p:ph idx="1"/>
          </p:nvPr>
        </p:nvSpPr>
        <p:spPr>
          <a:xfrm>
            <a:off x="457200" y="1600201"/>
            <a:ext cx="3657600" cy="3886200"/>
          </a:xfrm>
        </p:spPr>
        <p:txBody>
          <a:bodyPr>
            <a:normAutofit/>
          </a:bodyPr>
          <a:lstStyle/>
          <a:p>
            <a:r>
              <a:rPr lang="en-US" dirty="0" smtClean="0">
                <a:latin typeface="Arial Narrow" panose="020B0606020202030204" pitchFamily="34" charset="0"/>
              </a:rPr>
              <a:t>96% of participants identified as at-risk</a:t>
            </a:r>
          </a:p>
          <a:p>
            <a:r>
              <a:rPr lang="en-US" dirty="0" smtClean="0">
                <a:latin typeface="Arial Narrow" panose="020B0606020202030204" pitchFamily="34" charset="0"/>
              </a:rPr>
              <a:t>100,000 screenings taken since February 2017</a:t>
            </a:r>
          </a:p>
          <a:p>
            <a:r>
              <a:rPr lang="en-US" dirty="0" smtClean="0">
                <a:latin typeface="Arial Narrow" panose="020B0606020202030204" pitchFamily="34" charset="0"/>
              </a:rPr>
              <a:t>Quick access to help </a:t>
            </a:r>
            <a:endParaRPr lang="en-US" dirty="0">
              <a:latin typeface="Arial Narrow" panose="020B060602020203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76400"/>
            <a:ext cx="4385742" cy="3383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7696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NEDA Toolkits</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438" y="2057400"/>
            <a:ext cx="2410162" cy="3153215"/>
          </a:xfrm>
          <a:prstGeom prst="rect">
            <a:avLst/>
          </a:prstGeom>
          <a:effectLst>
            <a:outerShdw blurRad="50800" dist="38100" dir="2700000" algn="tl" rotWithShape="0">
              <a:prstClr val="black">
                <a:alpha val="40000"/>
              </a:prstClr>
            </a:outerShdw>
          </a:effectLst>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256" y="2066926"/>
            <a:ext cx="2343477" cy="3143689"/>
          </a:xfrm>
          <a:prstGeom prst="rect">
            <a:avLst/>
          </a:prstGeom>
          <a:effectLst>
            <a:outerShdw blurRad="50800" dist="38100" dir="2700000" algn="tl" rotWithShape="0">
              <a:prstClr val="black">
                <a:alpha val="40000"/>
              </a:prstClr>
            </a:outerShdw>
          </a:effec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124084"/>
            <a:ext cx="2372056" cy="30865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138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panose="020B0604020202020204" pitchFamily="34" charset="0"/>
                <a:ea typeface="ＭＳ Ｐゴシック" pitchFamily="34" charset="-128"/>
                <a:cs typeface="Arial" panose="020B0604020202020204" pitchFamily="34" charset="0"/>
              </a:rPr>
              <a:t>How to </a:t>
            </a:r>
            <a:r>
              <a:rPr lang="en-US" altLang="en-US" b="1" dirty="0" smtClean="0">
                <a:latin typeface="Arial" panose="020B0604020202020204" pitchFamily="34" charset="0"/>
                <a:ea typeface="ＭＳ Ｐゴシック" pitchFamily="34" charset="-128"/>
                <a:cs typeface="Arial" panose="020B0604020202020204" pitchFamily="34" charset="0"/>
              </a:rPr>
              <a:t>Help</a:t>
            </a:r>
            <a:endParaRPr lang="en-US" b="1" dirty="0">
              <a:latin typeface="Arial" panose="020B0604020202020204" pitchFamily="34" charset="0"/>
              <a:cs typeface="Arial" panose="020B0604020202020204" pitchFamily="34" charset="0"/>
            </a:endParaRPr>
          </a:p>
        </p:txBody>
      </p:sp>
      <p:sp>
        <p:nvSpPr>
          <p:cNvPr id="12" name="Text Placeholder 11"/>
          <p:cNvSpPr>
            <a:spLocks noGrp="1"/>
          </p:cNvSpPr>
          <p:nvPr>
            <p:ph type="body" idx="1"/>
          </p:nvPr>
        </p:nvSpPr>
        <p:spPr>
          <a:xfrm>
            <a:off x="457200" y="1371600"/>
            <a:ext cx="4040188" cy="639762"/>
          </a:xfrm>
        </p:spPr>
        <p:txBody>
          <a:bodyPr>
            <a:normAutofit/>
          </a:bodyPr>
          <a:lstStyle/>
          <a:p>
            <a:r>
              <a:rPr lang="en-US" sz="3200" u="sng" dirty="0" smtClean="0">
                <a:latin typeface="Arial Narrow" panose="020B0606020202030204" pitchFamily="34" charset="0"/>
              </a:rPr>
              <a:t>DO:</a:t>
            </a:r>
            <a:endParaRPr lang="en-US" sz="3200" u="sng" dirty="0">
              <a:latin typeface="Arial Narrow" panose="020B0606020202030204" pitchFamily="34" charset="0"/>
            </a:endParaRPr>
          </a:p>
        </p:txBody>
      </p:sp>
      <p:sp>
        <p:nvSpPr>
          <p:cNvPr id="10" name="Content Placeholder 9"/>
          <p:cNvSpPr>
            <a:spLocks noGrp="1"/>
          </p:cNvSpPr>
          <p:nvPr>
            <p:ph sz="half" idx="2"/>
          </p:nvPr>
        </p:nvSpPr>
        <p:spPr>
          <a:xfrm>
            <a:off x="457200" y="2011362"/>
            <a:ext cx="4040188" cy="3235325"/>
          </a:xfrm>
        </p:spPr>
        <p:txBody>
          <a:bodyPr>
            <a:normAutofit fontScale="92500" lnSpcReduction="20000"/>
          </a:bodyPr>
          <a:lstStyle/>
          <a:p>
            <a:pPr defTabSz="889000" eaLnBrk="0" hangingPunct="0">
              <a:lnSpc>
                <a:spcPct val="90000"/>
              </a:lnSpc>
              <a:spcAft>
                <a:spcPct val="35000"/>
              </a:spcAft>
              <a:defRPr/>
            </a:pPr>
            <a:r>
              <a:rPr lang="en-US" b="1" dirty="0" smtClean="0">
                <a:latin typeface="Arial Narrow" panose="020B0606020202030204" pitchFamily="34" charset="0"/>
                <a:ea typeface="ＭＳ Ｐゴシック" pitchFamily="34" charset="-128"/>
              </a:rPr>
              <a:t>Learn</a:t>
            </a:r>
            <a:r>
              <a:rPr lang="en-US" dirty="0" smtClean="0">
                <a:latin typeface="Arial Narrow" panose="020B0606020202030204" pitchFamily="34" charset="0"/>
                <a:ea typeface="ＭＳ Ｐゴシック" pitchFamily="34" charset="-128"/>
              </a:rPr>
              <a:t> </a:t>
            </a:r>
            <a:r>
              <a:rPr lang="en-US" dirty="0">
                <a:latin typeface="Arial Narrow" panose="020B0606020202030204" pitchFamily="34" charset="0"/>
                <a:ea typeface="ＭＳ Ｐゴシック" pitchFamily="34" charset="-128"/>
              </a:rPr>
              <a:t>as much as you can about eating disorders</a:t>
            </a:r>
          </a:p>
          <a:p>
            <a:pPr defTabSz="889000" eaLnBrk="0" hangingPunct="0">
              <a:lnSpc>
                <a:spcPct val="90000"/>
              </a:lnSpc>
              <a:spcAft>
                <a:spcPct val="35000"/>
              </a:spcAft>
              <a:defRPr/>
            </a:pPr>
            <a:r>
              <a:rPr lang="en-US" b="1" dirty="0">
                <a:latin typeface="Arial Narrow" panose="020B0606020202030204" pitchFamily="34" charset="0"/>
                <a:ea typeface="ＭＳ Ｐゴシック" pitchFamily="34" charset="-128"/>
              </a:rPr>
              <a:t>Be honest</a:t>
            </a:r>
            <a:r>
              <a:rPr lang="en-US" dirty="0">
                <a:latin typeface="Arial Narrow" panose="020B0606020202030204" pitchFamily="34" charset="0"/>
                <a:ea typeface="ＭＳ Ｐゴシック" pitchFamily="34" charset="-128"/>
              </a:rPr>
              <a:t> and</a:t>
            </a:r>
            <a:r>
              <a:rPr lang="en-US" b="1" dirty="0">
                <a:latin typeface="Arial Narrow" panose="020B0606020202030204" pitchFamily="34" charset="0"/>
                <a:ea typeface="ＭＳ Ｐゴシック" pitchFamily="34" charset="-128"/>
              </a:rPr>
              <a:t> </a:t>
            </a:r>
            <a:r>
              <a:rPr lang="en-US" dirty="0">
                <a:latin typeface="Arial Narrow" panose="020B0606020202030204" pitchFamily="34" charset="0"/>
                <a:ea typeface="ＭＳ Ｐゴシック" pitchFamily="34" charset="-128"/>
              </a:rPr>
              <a:t>vocal about your concerns</a:t>
            </a:r>
            <a:endParaRPr lang="en-US" b="1" dirty="0">
              <a:latin typeface="Arial Narrow" panose="020B0606020202030204" pitchFamily="34" charset="0"/>
              <a:ea typeface="ＭＳ Ｐゴシック" pitchFamily="34" charset="-128"/>
            </a:endParaRPr>
          </a:p>
          <a:p>
            <a:pPr defTabSz="889000" eaLnBrk="0" hangingPunct="0">
              <a:lnSpc>
                <a:spcPct val="90000"/>
              </a:lnSpc>
              <a:spcAft>
                <a:spcPct val="35000"/>
              </a:spcAft>
              <a:defRPr/>
            </a:pPr>
            <a:r>
              <a:rPr lang="en-US" b="1" dirty="0">
                <a:latin typeface="Arial Narrow" panose="020B0606020202030204" pitchFamily="34" charset="0"/>
                <a:ea typeface="ＭＳ Ｐゴシック" pitchFamily="34" charset="-128"/>
              </a:rPr>
              <a:t>Be </a:t>
            </a:r>
            <a:r>
              <a:rPr lang="en-US" b="1" dirty="0" smtClean="0">
                <a:latin typeface="Arial Narrow" panose="020B0606020202030204" pitchFamily="34" charset="0"/>
                <a:ea typeface="ＭＳ Ｐゴシック" pitchFamily="34" charset="-128"/>
              </a:rPr>
              <a:t>caring and </a:t>
            </a:r>
            <a:r>
              <a:rPr lang="en-US" b="1" dirty="0">
                <a:latin typeface="Arial Narrow" panose="020B0606020202030204" pitchFamily="34" charset="0"/>
                <a:ea typeface="ＭＳ Ｐゴシック" pitchFamily="34" charset="-128"/>
              </a:rPr>
              <a:t>firm</a:t>
            </a:r>
          </a:p>
          <a:p>
            <a:pPr defTabSz="889000" eaLnBrk="0" hangingPunct="0">
              <a:lnSpc>
                <a:spcPct val="90000"/>
              </a:lnSpc>
              <a:spcAft>
                <a:spcPct val="35000"/>
              </a:spcAft>
              <a:defRPr/>
            </a:pPr>
            <a:r>
              <a:rPr lang="en-US" altLang="ja-JP" b="1" dirty="0">
                <a:latin typeface="Arial Narrow" panose="020B0606020202030204" pitchFamily="34" charset="0"/>
                <a:ea typeface="ＭＳ Ｐゴシック" pitchFamily="34" charset="-128"/>
              </a:rPr>
              <a:t>Suggest they seek help</a:t>
            </a:r>
            <a:r>
              <a:rPr lang="en-US" altLang="ja-JP" dirty="0">
                <a:latin typeface="Arial Narrow" panose="020B0606020202030204" pitchFamily="34" charset="0"/>
                <a:ea typeface="ＭＳ Ｐゴシック" pitchFamily="34" charset="-128"/>
              </a:rPr>
              <a:t> from a physician an/or therapist</a:t>
            </a:r>
            <a:endParaRPr lang="en-US" altLang="ja-JP" b="1" dirty="0">
              <a:latin typeface="Arial Narrow" panose="020B0606020202030204" pitchFamily="34" charset="0"/>
            </a:endParaRPr>
          </a:p>
          <a:p>
            <a:pPr defTabSz="889000" eaLnBrk="0" hangingPunct="0">
              <a:lnSpc>
                <a:spcPct val="90000"/>
              </a:lnSpc>
              <a:spcAft>
                <a:spcPct val="35000"/>
              </a:spcAft>
              <a:defRPr/>
            </a:pPr>
            <a:r>
              <a:rPr lang="en-US" b="1" dirty="0">
                <a:latin typeface="Arial Narrow" panose="020B0606020202030204" pitchFamily="34" charset="0"/>
                <a:ea typeface="ＭＳ Ｐゴシック" pitchFamily="34" charset="-128"/>
              </a:rPr>
              <a:t>Be a good role model</a:t>
            </a:r>
            <a:r>
              <a:rPr lang="en-US" dirty="0">
                <a:latin typeface="Arial Narrow" panose="020B0606020202030204" pitchFamily="34" charset="0"/>
                <a:ea typeface="ＭＳ Ｐゴシック" pitchFamily="34" charset="-128"/>
              </a:rPr>
              <a:t>, practice what you </a:t>
            </a:r>
            <a:r>
              <a:rPr lang="en-US" dirty="0" smtClean="0">
                <a:latin typeface="Arial Narrow" panose="020B0606020202030204" pitchFamily="34" charset="0"/>
                <a:ea typeface="ＭＳ Ｐゴシック" pitchFamily="34" charset="-128"/>
              </a:rPr>
              <a:t>preach</a:t>
            </a:r>
            <a:endParaRPr lang="en-US" b="1" dirty="0">
              <a:latin typeface="Arial Narrow" panose="020B0606020202030204" pitchFamily="34" charset="0"/>
              <a:ea typeface="ＭＳ Ｐゴシック" pitchFamily="34" charset="-128"/>
            </a:endParaRPr>
          </a:p>
        </p:txBody>
      </p:sp>
      <p:sp>
        <p:nvSpPr>
          <p:cNvPr id="13" name="Text Placeholder 12"/>
          <p:cNvSpPr>
            <a:spLocks noGrp="1"/>
          </p:cNvSpPr>
          <p:nvPr>
            <p:ph type="body" sz="quarter" idx="3"/>
          </p:nvPr>
        </p:nvSpPr>
        <p:spPr>
          <a:xfrm>
            <a:off x="4645025" y="1371600"/>
            <a:ext cx="4041775" cy="639762"/>
          </a:xfrm>
        </p:spPr>
        <p:txBody>
          <a:bodyPr>
            <a:normAutofit/>
          </a:bodyPr>
          <a:lstStyle/>
          <a:p>
            <a:r>
              <a:rPr lang="en-US" sz="3200" u="sng" dirty="0" smtClean="0">
                <a:latin typeface="Arial Narrow" panose="020B0606020202030204" pitchFamily="34" charset="0"/>
              </a:rPr>
              <a:t>DON’T:</a:t>
            </a:r>
            <a:endParaRPr lang="en-US" sz="3200" u="sng" dirty="0">
              <a:latin typeface="Arial Narrow" panose="020B0606020202030204" pitchFamily="34" charset="0"/>
            </a:endParaRPr>
          </a:p>
        </p:txBody>
      </p:sp>
      <p:sp>
        <p:nvSpPr>
          <p:cNvPr id="11" name="Content Placeholder 10"/>
          <p:cNvSpPr>
            <a:spLocks noGrp="1"/>
          </p:cNvSpPr>
          <p:nvPr>
            <p:ph sz="quarter" idx="4"/>
          </p:nvPr>
        </p:nvSpPr>
        <p:spPr>
          <a:xfrm>
            <a:off x="4645025" y="2011362"/>
            <a:ext cx="4041775" cy="3235325"/>
          </a:xfrm>
        </p:spPr>
        <p:txBody>
          <a:bodyPr>
            <a:noAutofit/>
          </a:bodyPr>
          <a:lstStyle/>
          <a:p>
            <a:pPr defTabSz="889000" eaLnBrk="0" hangingPunct="0">
              <a:lnSpc>
                <a:spcPct val="90000"/>
              </a:lnSpc>
              <a:spcAft>
                <a:spcPct val="35000"/>
              </a:spcAft>
              <a:defRPr/>
            </a:pPr>
            <a:r>
              <a:rPr lang="en-US" sz="2000" b="1" dirty="0" smtClean="0">
                <a:latin typeface="Arial Narrow" panose="020B0606020202030204" pitchFamily="34" charset="0"/>
                <a:ea typeface="ＭＳ Ｐゴシック" pitchFamily="34" charset="-128"/>
              </a:rPr>
              <a:t>Place </a:t>
            </a:r>
            <a:r>
              <a:rPr lang="en-US" sz="2000" b="1" dirty="0">
                <a:latin typeface="Arial Narrow" panose="020B0606020202030204" pitchFamily="34" charset="0"/>
                <a:ea typeface="ＭＳ Ｐゴシック" pitchFamily="34" charset="-128"/>
              </a:rPr>
              <a:t>shame, blame, or guilt</a:t>
            </a: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Make rules or promises </a:t>
            </a:r>
            <a:r>
              <a:rPr lang="en-US" sz="2000" dirty="0">
                <a:latin typeface="Arial Narrow" panose="020B0606020202030204" pitchFamily="34" charset="0"/>
                <a:ea typeface="ＭＳ Ｐゴシック" pitchFamily="34" charset="-128"/>
              </a:rPr>
              <a:t>that you cannot or will not uphold</a:t>
            </a: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Give simple solutions</a:t>
            </a: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Invalidate</a:t>
            </a:r>
            <a:r>
              <a:rPr lang="en-US" sz="2000" dirty="0">
                <a:latin typeface="Arial Narrow" panose="020B0606020202030204" pitchFamily="34" charset="0"/>
                <a:ea typeface="ＭＳ Ｐゴシック" pitchFamily="34" charset="-128"/>
              </a:rPr>
              <a:t> their experience or try to </a:t>
            </a:r>
            <a:r>
              <a:rPr lang="en-US" sz="2000" b="1" dirty="0">
                <a:latin typeface="Arial Narrow" panose="020B0606020202030204" pitchFamily="34" charset="0"/>
                <a:ea typeface="ＭＳ Ｐゴシック" pitchFamily="34" charset="-128"/>
              </a:rPr>
              <a:t>convince </a:t>
            </a:r>
          </a:p>
          <a:p>
            <a:pPr defTabSz="889000" eaLnBrk="0" hangingPunct="0">
              <a:lnSpc>
                <a:spcPct val="90000"/>
              </a:lnSpc>
              <a:spcAft>
                <a:spcPct val="35000"/>
              </a:spcAft>
              <a:defRPr/>
            </a:pPr>
            <a:r>
              <a:rPr lang="en-US" sz="2000" b="1" dirty="0" smtClean="0">
                <a:latin typeface="Arial Narrow" panose="020B0606020202030204" pitchFamily="34" charset="0"/>
                <a:ea typeface="ＭＳ Ｐゴシック" pitchFamily="34" charset="-128"/>
              </a:rPr>
              <a:t>Give </a:t>
            </a:r>
            <a:r>
              <a:rPr lang="en-US" sz="2000" b="1" dirty="0">
                <a:latin typeface="Arial Narrow" panose="020B0606020202030204" pitchFamily="34" charset="0"/>
                <a:ea typeface="ＭＳ Ｐゴシック" pitchFamily="34" charset="-128"/>
              </a:rPr>
              <a:t>advice</a:t>
            </a:r>
            <a:r>
              <a:rPr lang="en-US" sz="2000" dirty="0">
                <a:latin typeface="Arial Narrow" panose="020B0606020202030204" pitchFamily="34" charset="0"/>
                <a:ea typeface="ＭＳ Ｐゴシック" pitchFamily="34" charset="-128"/>
              </a:rPr>
              <a:t> about weight, exercise, or appearance</a:t>
            </a:r>
            <a:endParaRPr lang="en-US" sz="2000" b="1" dirty="0">
              <a:latin typeface="Arial Narrow" panose="020B0606020202030204" pitchFamily="34" charset="0"/>
              <a:ea typeface="ＭＳ Ｐゴシック" pitchFamily="34" charset="-128"/>
            </a:endParaRP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Ignore or avoid </a:t>
            </a:r>
            <a:r>
              <a:rPr lang="en-US" sz="2000" dirty="0">
                <a:latin typeface="Arial Narrow" panose="020B0606020202030204" pitchFamily="34" charset="0"/>
                <a:ea typeface="ＭＳ Ｐゴシック" pitchFamily="34" charset="-128"/>
              </a:rPr>
              <a:t>the situation until it is severe or </a:t>
            </a:r>
            <a:r>
              <a:rPr lang="en-US" sz="2000" dirty="0" smtClean="0">
                <a:latin typeface="Arial Narrow" panose="020B0606020202030204" pitchFamily="34" charset="0"/>
                <a:ea typeface="ＭＳ Ｐゴシック" pitchFamily="34" charset="-128"/>
              </a:rPr>
              <a:t>life-threatening</a:t>
            </a:r>
          </a:p>
        </p:txBody>
      </p:sp>
    </p:spTree>
    <p:extLst>
      <p:ext uri="{BB962C8B-B14F-4D97-AF65-F5344CB8AC3E}">
        <p14:creationId xmlns:p14="http://schemas.microsoft.com/office/powerpoint/2010/main" val="270804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Who Do Eating Disorders Affect?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b="1" dirty="0" smtClean="0">
                <a:latin typeface="Arial Narrow" panose="020B0606020202030204" pitchFamily="34" charset="0"/>
              </a:rPr>
              <a:t>Everyone. </a:t>
            </a:r>
            <a:r>
              <a:rPr lang="en-US" dirty="0" smtClean="0">
                <a:latin typeface="Arial Narrow" panose="020B0606020202030204" pitchFamily="34" charset="0"/>
              </a:rPr>
              <a:t>People </a:t>
            </a:r>
            <a:r>
              <a:rPr lang="en-US" dirty="0">
                <a:latin typeface="Arial Narrow" panose="020B0606020202030204" pitchFamily="34" charset="0"/>
              </a:rPr>
              <a:t>of all genders, ages, races, religions, ethnicities, and sexual </a:t>
            </a:r>
            <a:r>
              <a:rPr lang="en-US" dirty="0" smtClean="0">
                <a:latin typeface="Arial Narrow" panose="020B0606020202030204" pitchFamily="34" charset="0"/>
              </a:rPr>
              <a:t>orientations</a:t>
            </a:r>
            <a:r>
              <a:rPr lang="en-US" dirty="0">
                <a:latin typeface="Arial Narrow" panose="020B0606020202030204" pitchFamily="34" charset="0"/>
              </a:rPr>
              <a:t> </a:t>
            </a:r>
            <a:r>
              <a:rPr lang="en-US" dirty="0" smtClean="0">
                <a:latin typeface="Arial Narrow" panose="020B0606020202030204" pitchFamily="34" charset="0"/>
              </a:rPr>
              <a:t>can be affected.</a:t>
            </a:r>
          </a:p>
          <a:p>
            <a:r>
              <a:rPr lang="en-US" altLang="en-US" dirty="0">
                <a:latin typeface="Arial Narrow" panose="020B0606020202030204" pitchFamily="34" charset="0"/>
              </a:rPr>
              <a:t>As many as </a:t>
            </a:r>
            <a:r>
              <a:rPr lang="en-US" altLang="en-US" b="1" dirty="0">
                <a:latin typeface="Arial Narrow" panose="020B0606020202030204" pitchFamily="34" charset="0"/>
              </a:rPr>
              <a:t>20 million</a:t>
            </a:r>
            <a:r>
              <a:rPr lang="en-US" altLang="en-US" dirty="0">
                <a:latin typeface="Arial Narrow" panose="020B0606020202030204" pitchFamily="34" charset="0"/>
              </a:rPr>
              <a:t> </a:t>
            </a:r>
            <a:r>
              <a:rPr lang="en-US" altLang="en-US" b="1" dirty="0" smtClean="0">
                <a:latin typeface="Arial Narrow" panose="020B0606020202030204" pitchFamily="34" charset="0"/>
              </a:rPr>
              <a:t>women </a:t>
            </a:r>
            <a:r>
              <a:rPr lang="en-US" altLang="en-US" dirty="0" smtClean="0">
                <a:latin typeface="Arial Narrow" panose="020B0606020202030204" pitchFamily="34" charset="0"/>
              </a:rPr>
              <a:t>and </a:t>
            </a:r>
            <a:r>
              <a:rPr lang="en-US" b="1" dirty="0" smtClean="0">
                <a:latin typeface="Arial Narrow" panose="020B0606020202030204" pitchFamily="34" charset="0"/>
              </a:rPr>
              <a:t>10 </a:t>
            </a:r>
            <a:r>
              <a:rPr lang="en-US" b="1" dirty="0">
                <a:latin typeface="Arial Narrow" panose="020B0606020202030204" pitchFamily="34" charset="0"/>
              </a:rPr>
              <a:t>million men </a:t>
            </a:r>
            <a:r>
              <a:rPr lang="en-US" dirty="0">
                <a:latin typeface="Arial Narrow" panose="020B0606020202030204" pitchFamily="34" charset="0"/>
              </a:rPr>
              <a:t>will struggle with an eating disorder at some point in their lives. </a:t>
            </a:r>
            <a:endParaRPr lang="en-US" dirty="0"/>
          </a:p>
        </p:txBody>
      </p:sp>
    </p:spTree>
    <p:extLst>
      <p:ext uri="{BB962C8B-B14F-4D97-AF65-F5344CB8AC3E}">
        <p14:creationId xmlns:p14="http://schemas.microsoft.com/office/powerpoint/2010/main" val="2856029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How to Help a Loved One</a:t>
            </a:r>
            <a:endParaRPr lang="en-US" dirty="0"/>
          </a:p>
        </p:txBody>
      </p:sp>
      <p:sp>
        <p:nvSpPr>
          <p:cNvPr id="12" name="Content Placeholder 11"/>
          <p:cNvSpPr>
            <a:spLocks noGrp="1"/>
          </p:cNvSpPr>
          <p:nvPr>
            <p:ph idx="1"/>
          </p:nvPr>
        </p:nvSpPr>
        <p:spPr>
          <a:xfrm>
            <a:off x="-152400" y="5257800"/>
            <a:ext cx="9144000" cy="914401"/>
          </a:xfrm>
        </p:spPr>
        <p:txBody>
          <a:bodyPr>
            <a:normAutofit/>
          </a:bodyPr>
          <a:lstStyle/>
          <a:p>
            <a:pPr marL="0" indent="0" algn="ctr">
              <a:buNone/>
            </a:pPr>
            <a:r>
              <a:rPr lang="en-US" sz="2800" dirty="0">
                <a:hlinkClick r:id="rId2"/>
              </a:rPr>
              <a:t>https://www.youtube.com/watch?v=fX1CFDtdgbY</a:t>
            </a:r>
            <a:endParaRPr lang="en-US" sz="28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71600"/>
            <a:ext cx="5652654" cy="365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2690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Talking about Eating Disorders</a:t>
            </a:r>
            <a:endParaRPr lang="en-US" dirty="0"/>
          </a:p>
        </p:txBody>
      </p:sp>
      <p:sp>
        <p:nvSpPr>
          <p:cNvPr id="4" name="Text Placeholder 3"/>
          <p:cNvSpPr>
            <a:spLocks noGrp="1"/>
          </p:cNvSpPr>
          <p:nvPr>
            <p:ph type="body" idx="1"/>
          </p:nvPr>
        </p:nvSpPr>
        <p:spPr/>
        <p:txBody>
          <a:bodyPr>
            <a:normAutofit/>
          </a:bodyPr>
          <a:lstStyle/>
          <a:p>
            <a:r>
              <a:rPr lang="en-US" sz="2800" u="sng" dirty="0" smtClean="0">
                <a:latin typeface="Arial" panose="020B0604020202020204" pitchFamily="34" charset="0"/>
                <a:cs typeface="Arial" panose="020B0604020202020204" pitchFamily="34" charset="0"/>
              </a:rPr>
              <a:t>KEEP IN MIND:</a:t>
            </a:r>
            <a:endParaRPr lang="en-US" sz="2800" u="sng"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lstStyle/>
          <a:p>
            <a:r>
              <a:rPr lang="en-US" sz="2800" dirty="0" smtClean="0"/>
              <a:t>Don’t provide tips or play the numbers game.</a:t>
            </a:r>
          </a:p>
          <a:p>
            <a:pPr lvl="0"/>
            <a:r>
              <a:rPr lang="en-US" sz="2800" dirty="0"/>
              <a:t>Emphasize the seriousness of eating disorders without portraying them as </a:t>
            </a:r>
            <a:r>
              <a:rPr lang="en-US" sz="2800" dirty="0" smtClean="0"/>
              <a:t>hopeless.</a:t>
            </a:r>
          </a:p>
          <a:p>
            <a:pPr lvl="0"/>
            <a:endParaRPr lang="en-US" dirty="0"/>
          </a:p>
        </p:txBody>
      </p:sp>
      <p:sp>
        <p:nvSpPr>
          <p:cNvPr id="7" name="Content Placeholder 6"/>
          <p:cNvSpPr>
            <a:spLocks noGrp="1"/>
          </p:cNvSpPr>
          <p:nvPr>
            <p:ph sz="quarter" idx="4"/>
          </p:nvPr>
        </p:nvSpPr>
        <p:spPr/>
        <p:txBody>
          <a:bodyPr/>
          <a:lstStyle/>
          <a:p>
            <a:pPr lvl="0"/>
            <a:r>
              <a:rPr lang="en-US" sz="2800" dirty="0"/>
              <a:t>Watch out for the appearance ideal.</a:t>
            </a:r>
          </a:p>
          <a:p>
            <a:pPr lvl="0"/>
            <a:r>
              <a:rPr lang="en-US" sz="2800" dirty="0"/>
              <a:t>Don't focus on images or descriptions of the body at its unhealthiest point.</a:t>
            </a:r>
          </a:p>
          <a:p>
            <a:endParaRPr lang="en-US" dirty="0"/>
          </a:p>
        </p:txBody>
      </p:sp>
    </p:spTree>
    <p:extLst>
      <p:ext uri="{BB962C8B-B14F-4D97-AF65-F5344CB8AC3E}">
        <p14:creationId xmlns:p14="http://schemas.microsoft.com/office/powerpoint/2010/main" val="31422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Body Project</a:t>
            </a:r>
          </a:p>
        </p:txBody>
      </p:sp>
      <p:sp>
        <p:nvSpPr>
          <p:cNvPr id="4" name="Content Placeholder 3"/>
          <p:cNvSpPr>
            <a:spLocks noGrp="1"/>
          </p:cNvSpPr>
          <p:nvPr>
            <p:ph sz="half" idx="1"/>
          </p:nvPr>
        </p:nvSpPr>
        <p:spPr>
          <a:xfrm>
            <a:off x="228599" y="1676400"/>
            <a:ext cx="4038600" cy="3886200"/>
          </a:xfrm>
        </p:spPr>
        <p:txBody>
          <a:bodyPr>
            <a:noAutofit/>
          </a:bodyPr>
          <a:lstStyle/>
          <a:p>
            <a:r>
              <a:rPr lang="en-US" dirty="0" smtClean="0">
                <a:cs typeface="Rubik" panose="02000604000000020004" pitchFamily="2" charset="-79"/>
              </a:rPr>
              <a:t>Train-the-trainer model</a:t>
            </a:r>
          </a:p>
          <a:p>
            <a:r>
              <a:rPr lang="en-US" dirty="0" smtClean="0">
                <a:cs typeface="Rubik" panose="02000604000000020004" pitchFamily="2" charset="-79"/>
              </a:rPr>
              <a:t>300+ trained in 27 states</a:t>
            </a:r>
            <a:endParaRPr lang="en-US" dirty="0">
              <a:cs typeface="Rubik" panose="02000604000000020004" pitchFamily="2" charset="-79"/>
            </a:endParaRPr>
          </a:p>
          <a:p>
            <a:r>
              <a:rPr lang="en-US" dirty="0">
                <a:cs typeface="Rubik" panose="02000604000000020004" pitchFamily="2" charset="-79"/>
              </a:rPr>
              <a:t>Repeatedly </a:t>
            </a:r>
            <a:r>
              <a:rPr lang="en-US" dirty="0" smtClean="0">
                <a:cs typeface="Rubik" panose="02000604000000020004" pitchFamily="2" charset="-79"/>
              </a:rPr>
              <a:t>shown </a:t>
            </a:r>
            <a:r>
              <a:rPr lang="en-US" dirty="0">
                <a:cs typeface="Rubik" panose="02000604000000020004" pitchFamily="2" charset="-79"/>
              </a:rPr>
              <a:t>to effectively reduce body dissatisfaction, negative mood, unhealthy </a:t>
            </a:r>
            <a:r>
              <a:rPr lang="en-US" dirty="0" smtClean="0">
                <a:cs typeface="Rubik" panose="02000604000000020004" pitchFamily="2" charset="-79"/>
              </a:rPr>
              <a:t>dieting, </a:t>
            </a:r>
            <a:r>
              <a:rPr lang="en-US" dirty="0">
                <a:cs typeface="Rubik" panose="02000604000000020004" pitchFamily="2" charset="-79"/>
              </a:rPr>
              <a:t>and disordered </a:t>
            </a:r>
            <a:r>
              <a:rPr lang="en-US" dirty="0" smtClean="0">
                <a:cs typeface="Rubik" panose="02000604000000020004" pitchFamily="2" charset="-79"/>
              </a:rPr>
              <a:t>eating</a:t>
            </a:r>
            <a:endParaRPr lang="en-US" dirty="0">
              <a:cs typeface="Rubik" panose="02000604000000020004"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1676400"/>
            <a:ext cx="4389121" cy="2926080"/>
          </a:xfrm>
          <a:prstGeom prst="rect">
            <a:avLst/>
          </a:prstGeom>
        </p:spPr>
      </p:pic>
    </p:spTree>
    <p:extLst>
      <p:ext uri="{BB962C8B-B14F-4D97-AF65-F5344CB8AC3E}">
        <p14:creationId xmlns:p14="http://schemas.microsoft.com/office/powerpoint/2010/main" val="3179818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Project</a:t>
            </a:r>
            <a:endParaRPr lang="en-US" dirty="0"/>
          </a:p>
        </p:txBody>
      </p:sp>
      <p:sp>
        <p:nvSpPr>
          <p:cNvPr id="3" name="Content Placeholder 2"/>
          <p:cNvSpPr>
            <a:spLocks noGrp="1"/>
          </p:cNvSpPr>
          <p:nvPr>
            <p:ph sz="half" idx="1"/>
          </p:nvPr>
        </p:nvSpPr>
        <p:spPr/>
        <p:txBody>
          <a:bodyPr>
            <a:normAutofit/>
          </a:bodyPr>
          <a:lstStyle/>
          <a:p>
            <a:pPr marL="0" indent="0">
              <a:buNone/>
            </a:pPr>
            <a:r>
              <a:rPr lang="en-US" i="1" dirty="0">
                <a:cs typeface="Rubik" panose="02000604000000020004" pitchFamily="2" charset="-79"/>
              </a:rPr>
              <a:t>“Now that I have done the Body </a:t>
            </a:r>
            <a:r>
              <a:rPr lang="en-US" i="1" dirty="0" smtClean="0">
                <a:cs typeface="Rubik" panose="02000604000000020004" pitchFamily="2" charset="-79"/>
              </a:rPr>
              <a:t>Project, </a:t>
            </a:r>
            <a:r>
              <a:rPr lang="en-US" i="1" dirty="0">
                <a:cs typeface="Rubik" panose="02000604000000020004" pitchFamily="2" charset="-79"/>
              </a:rPr>
              <a:t>I have noticed that I see my body more positively now and I stay away from negative comments. I am also doing this with my family members and staff around me.”</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752600"/>
            <a:ext cx="4267200" cy="3200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9804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Get Involved With NEDA!</a:t>
            </a: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4648200" y="1295400"/>
            <a:ext cx="4041775" cy="639762"/>
          </a:xfrm>
        </p:spPr>
        <p:txBody>
          <a:bodyPr>
            <a:normAutofit/>
          </a:bodyPr>
          <a:lstStyle/>
          <a:p>
            <a:r>
              <a:rPr lang="en-US" sz="2800" u="sng" dirty="0" smtClean="0">
                <a:latin typeface="Arial Narrow" panose="020B0606020202030204" pitchFamily="34" charset="0"/>
              </a:rPr>
              <a:t>To learn more, contact:</a:t>
            </a:r>
            <a:endParaRPr lang="en-US" sz="2800" u="sng" dirty="0">
              <a:latin typeface="Arial Narrow" panose="020B0606020202030204" pitchFamily="34" charset="0"/>
            </a:endParaRPr>
          </a:p>
        </p:txBody>
      </p:sp>
      <p:sp>
        <p:nvSpPr>
          <p:cNvPr id="5" name="Content Placeholder 4"/>
          <p:cNvSpPr>
            <a:spLocks noGrp="1"/>
          </p:cNvSpPr>
          <p:nvPr>
            <p:ph sz="quarter" idx="4"/>
          </p:nvPr>
        </p:nvSpPr>
        <p:spPr>
          <a:xfrm>
            <a:off x="4648200" y="1935162"/>
            <a:ext cx="4041775" cy="3235325"/>
          </a:xfrm>
        </p:spPr>
        <p:txBody>
          <a:bodyPr/>
          <a:lstStyle/>
          <a:p>
            <a:pPr>
              <a:defRPr/>
            </a:pPr>
            <a:r>
              <a:rPr lang="en-US" dirty="0" smtClean="0">
                <a:latin typeface="Arial Narrow" panose="020B0606020202030204" pitchFamily="34" charset="0"/>
              </a:rPr>
              <a:t>Business: (</a:t>
            </a:r>
            <a:r>
              <a:rPr lang="en-US" dirty="0">
                <a:latin typeface="Arial Narrow" panose="020B0606020202030204" pitchFamily="34" charset="0"/>
              </a:rPr>
              <a:t>212) 575-6200</a:t>
            </a:r>
          </a:p>
          <a:p>
            <a:pPr>
              <a:defRPr/>
            </a:pPr>
            <a:r>
              <a:rPr lang="en-US" dirty="0">
                <a:latin typeface="Arial Narrow" panose="020B0606020202030204" pitchFamily="34" charset="0"/>
              </a:rPr>
              <a:t>NEDA Helpline: (800) </a:t>
            </a:r>
            <a:r>
              <a:rPr lang="en-US" dirty="0" smtClean="0">
                <a:latin typeface="Arial Narrow" panose="020B0606020202030204" pitchFamily="34" charset="0"/>
              </a:rPr>
              <a:t>931-2237</a:t>
            </a:r>
          </a:p>
          <a:p>
            <a:pPr marL="0" indent="0">
              <a:buNone/>
              <a:defRPr/>
            </a:pPr>
            <a:r>
              <a:rPr lang="en-US" altLang="en-US" dirty="0" smtClean="0">
                <a:latin typeface="Arial Narrow" panose="020B0606020202030204" pitchFamily="34" charset="0"/>
              </a:rPr>
              <a:t>     </a:t>
            </a:r>
            <a:r>
              <a:rPr lang="en-US" altLang="en-US" sz="2400" dirty="0" smtClean="0">
                <a:latin typeface="Arial Narrow" panose="020B0606020202030204" pitchFamily="34" charset="0"/>
              </a:rPr>
              <a:t>www.myneda.org/helplinechat</a:t>
            </a:r>
            <a:endParaRPr lang="en-US" altLang="en-US" sz="2400" dirty="0">
              <a:latin typeface="Arial Narrow" panose="020B0606020202030204" pitchFamily="34" charset="0"/>
            </a:endParaRPr>
          </a:p>
          <a:p>
            <a:pPr>
              <a:defRPr/>
            </a:pPr>
            <a:r>
              <a:rPr lang="en-US" dirty="0" smtClean="0">
                <a:latin typeface="Arial Narrow" panose="020B0606020202030204" pitchFamily="34" charset="0"/>
              </a:rPr>
              <a:t>Email</a:t>
            </a:r>
            <a:r>
              <a:rPr lang="en-US" dirty="0">
                <a:latin typeface="Arial Narrow" panose="020B0606020202030204" pitchFamily="34" charset="0"/>
              </a:rPr>
              <a:t>: </a:t>
            </a:r>
            <a:r>
              <a:rPr lang="en-US" dirty="0">
                <a:latin typeface="Arial Narrow" panose="020B0606020202030204" pitchFamily="34" charset="0"/>
                <a:hlinkClick r:id="rId2"/>
              </a:rPr>
              <a:t>info@myneda.org</a:t>
            </a:r>
            <a:endParaRPr lang="en-US" dirty="0">
              <a:latin typeface="Arial Narrow" panose="020B0606020202030204" pitchFamily="34" charset="0"/>
            </a:endParaRPr>
          </a:p>
          <a:p>
            <a:endParaRPr lang="en-US" dirty="0"/>
          </a:p>
        </p:txBody>
      </p:sp>
      <p:pic>
        <p:nvPicPr>
          <p:cNvPr id="8"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397774"/>
            <a:ext cx="3581400" cy="2386051"/>
          </a:xfrm>
        </p:spPr>
      </p:pic>
      <p:pic>
        <p:nvPicPr>
          <p:cNvPr id="9" name="Content Placeholder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114887"/>
            <a:ext cx="1828800" cy="1219025"/>
          </a:xfrm>
          <a:prstGeom prst="rect">
            <a:avLst/>
          </a:prstGeom>
        </p:spPr>
      </p:pic>
      <p:pic>
        <p:nvPicPr>
          <p:cNvPr id="10"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114800"/>
            <a:ext cx="1828800" cy="1219200"/>
          </a:xfrm>
          <a:prstGeom prst="rect">
            <a:avLst/>
          </a:prstGeom>
        </p:spPr>
      </p:pic>
      <p:pic>
        <p:nvPicPr>
          <p:cNvPr id="11" name="Content Placeholder 11"/>
          <p:cNvPicPr>
            <a:picLocks noGrp="1" noChangeAspect="1"/>
          </p:cNvPicPr>
          <p:nvPr>
            <p:ph sz="half" idx="4294967295"/>
          </p:nvPr>
        </p:nvPicPr>
        <p:blipFill>
          <a:blip r:embed="rId6" cstate="print">
            <a:extLst>
              <a:ext uri="{28A0092B-C50C-407E-A947-70E740481C1C}">
                <a14:useLocalDpi xmlns:a14="http://schemas.microsoft.com/office/drawing/2010/main" val="0"/>
              </a:ext>
            </a:extLst>
          </a:blip>
          <a:stretch>
            <a:fillRect/>
          </a:stretch>
        </p:blipFill>
        <p:spPr>
          <a:xfrm>
            <a:off x="5257800" y="3848100"/>
            <a:ext cx="2628900" cy="1752600"/>
          </a:xfrm>
          <a:prstGeom prst="rect">
            <a:avLst/>
          </a:prstGeom>
        </p:spPr>
      </p:pic>
    </p:spTree>
    <p:extLst>
      <p:ext uri="{BB962C8B-B14F-4D97-AF65-F5344CB8AC3E}">
        <p14:creationId xmlns:p14="http://schemas.microsoft.com/office/powerpoint/2010/main" val="310781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1447800"/>
            <a:ext cx="2590800" cy="4038600"/>
          </a:xfrm>
        </p:spPr>
        <p:txBody>
          <a:bodyPr>
            <a:normAutofit/>
          </a:bodyPr>
          <a:lstStyle/>
          <a:p>
            <a:r>
              <a:rPr lang="en-US" sz="2800" b="1" u="sng" dirty="0" smtClean="0">
                <a:solidFill>
                  <a:srgbClr val="94C854"/>
                </a:solidFill>
                <a:latin typeface="Arial Narrow" panose="020B0606020202030204" pitchFamily="34" charset="0"/>
              </a:rPr>
              <a:t>Biological Factors</a:t>
            </a:r>
            <a:r>
              <a:rPr lang="en-US" b="1" u="sng" dirty="0" smtClean="0">
                <a:solidFill>
                  <a:srgbClr val="94C854"/>
                </a:solidFill>
                <a:latin typeface="Arial Narrow" panose="020B0606020202030204" pitchFamily="34" charset="0"/>
              </a:rPr>
              <a:t>:</a:t>
            </a:r>
          </a:p>
          <a:p>
            <a:pPr lvl="1"/>
            <a:r>
              <a:rPr lang="en-US" dirty="0" smtClean="0">
                <a:latin typeface="Arial Narrow" panose="020B0606020202030204" pitchFamily="34" charset="0"/>
              </a:rPr>
              <a:t>Family history</a:t>
            </a:r>
          </a:p>
          <a:p>
            <a:pPr lvl="1"/>
            <a:r>
              <a:rPr lang="en-US" dirty="0" smtClean="0">
                <a:latin typeface="Arial Narrow" panose="020B0606020202030204" pitchFamily="34" charset="0"/>
              </a:rPr>
              <a:t>History of dieting</a:t>
            </a:r>
          </a:p>
          <a:p>
            <a:pPr lvl="1"/>
            <a:r>
              <a:rPr lang="en-US" dirty="0" smtClean="0">
                <a:latin typeface="Arial Narrow" panose="020B0606020202030204" pitchFamily="34" charset="0"/>
              </a:rPr>
              <a:t>Type </a:t>
            </a:r>
            <a:r>
              <a:rPr lang="en-US" dirty="0">
                <a:latin typeface="Arial Narrow" panose="020B0606020202030204" pitchFamily="34" charset="0"/>
              </a:rPr>
              <a:t>One (Insulin-dependent) </a:t>
            </a:r>
            <a:r>
              <a:rPr lang="en-US" dirty="0" smtClean="0">
                <a:latin typeface="Arial Narrow" panose="020B0606020202030204" pitchFamily="34" charset="0"/>
              </a:rPr>
              <a:t>Diabetes</a:t>
            </a:r>
          </a:p>
          <a:p>
            <a:pPr lvl="1"/>
            <a:r>
              <a:rPr lang="en-US" dirty="0" smtClean="0"/>
              <a:t>Genetic predisposition</a:t>
            </a:r>
            <a:endParaRPr lang="en-US" dirty="0" smtClean="0">
              <a:latin typeface="Arial Narrow" panose="020B0606020202030204" pitchFamily="34" charset="0"/>
            </a:endParaRPr>
          </a:p>
        </p:txBody>
      </p:sp>
      <p:sp>
        <p:nvSpPr>
          <p:cNvPr id="7" name="Content Placeholder 6"/>
          <p:cNvSpPr>
            <a:spLocks noGrp="1"/>
          </p:cNvSpPr>
          <p:nvPr>
            <p:ph sz="quarter" idx="4"/>
          </p:nvPr>
        </p:nvSpPr>
        <p:spPr>
          <a:xfrm>
            <a:off x="3187700" y="1447800"/>
            <a:ext cx="2667000" cy="4038600"/>
          </a:xfrm>
        </p:spPr>
        <p:txBody>
          <a:bodyPr>
            <a:normAutofit/>
          </a:bodyPr>
          <a:lstStyle/>
          <a:p>
            <a:r>
              <a:rPr lang="en-US" sz="2800" b="1" u="sng" dirty="0" smtClean="0">
                <a:solidFill>
                  <a:srgbClr val="94C854"/>
                </a:solidFill>
                <a:latin typeface="Arial Narrow" panose="020B0606020202030204" pitchFamily="34" charset="0"/>
              </a:rPr>
              <a:t>Psychological Factors:</a:t>
            </a:r>
          </a:p>
          <a:p>
            <a:pPr lvl="1"/>
            <a:r>
              <a:rPr lang="en-US" dirty="0" smtClean="0">
                <a:latin typeface="Arial Narrow" panose="020B0606020202030204" pitchFamily="34" charset="0"/>
              </a:rPr>
              <a:t>Low self esteem</a:t>
            </a:r>
          </a:p>
          <a:p>
            <a:pPr lvl="1"/>
            <a:r>
              <a:rPr lang="en-US" dirty="0" smtClean="0">
                <a:latin typeface="Arial Narrow" panose="020B0606020202030204" pitchFamily="34" charset="0"/>
              </a:rPr>
              <a:t>Relationship with self</a:t>
            </a:r>
          </a:p>
          <a:p>
            <a:pPr lvl="1"/>
            <a:r>
              <a:rPr lang="en-US" dirty="0" smtClean="0">
                <a:latin typeface="Arial Narrow" panose="020B0606020202030204" pitchFamily="34" charset="0"/>
              </a:rPr>
              <a:t>Feelings of inadequacy</a:t>
            </a:r>
          </a:p>
          <a:p>
            <a:pPr lvl="1"/>
            <a:r>
              <a:rPr lang="en-US" dirty="0" smtClean="0">
                <a:latin typeface="Arial Narrow" panose="020B0606020202030204" pitchFamily="34" charset="0"/>
              </a:rPr>
              <a:t>Depression, anxiety, fear, or loneliness</a:t>
            </a:r>
            <a:endParaRPr lang="en-US" dirty="0">
              <a:latin typeface="Arial Narrow" panose="020B0606020202030204" pitchFamily="34" charset="0"/>
            </a:endParaRPr>
          </a:p>
        </p:txBody>
      </p:sp>
      <p:sp>
        <p:nvSpPr>
          <p:cNvPr id="9" name="Content Placeholder 6"/>
          <p:cNvSpPr txBox="1">
            <a:spLocks/>
          </p:cNvSpPr>
          <p:nvPr/>
        </p:nvSpPr>
        <p:spPr>
          <a:xfrm>
            <a:off x="5994400" y="1447800"/>
            <a:ext cx="2438400" cy="4038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Rubik Light" panose="00000400000000000000" pitchFamily="2" charset="-79"/>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Rubik Light" panose="00000400000000000000" pitchFamily="2" charset="-79"/>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Rubik Light" panose="00000400000000000000" pitchFamily="2" charset="-79"/>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Rubik Light" panose="00000400000000000000" pitchFamily="2" charset="-79"/>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Rubik Light" panose="00000400000000000000" pitchFamily="2" charset="-79"/>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3000" b="1" u="sng" dirty="0" smtClean="0">
                <a:solidFill>
                  <a:srgbClr val="94C854"/>
                </a:solidFill>
              </a:rPr>
              <a:t>Social Factors:</a:t>
            </a:r>
          </a:p>
          <a:p>
            <a:pPr lvl="1"/>
            <a:r>
              <a:rPr lang="en-US" dirty="0" smtClean="0"/>
              <a:t>Cultural </a:t>
            </a:r>
            <a:r>
              <a:rPr lang="en-US" dirty="0"/>
              <a:t>norms that overvalue </a:t>
            </a:r>
            <a:r>
              <a:rPr lang="en-US" dirty="0" smtClean="0"/>
              <a:t>appearance</a:t>
            </a:r>
          </a:p>
          <a:p>
            <a:pPr lvl="1"/>
            <a:r>
              <a:rPr lang="en-US" dirty="0" smtClean="0"/>
              <a:t>Body dissatisfaction</a:t>
            </a:r>
          </a:p>
          <a:p>
            <a:pPr lvl="1"/>
            <a:r>
              <a:rPr lang="en-US" dirty="0" smtClean="0"/>
              <a:t>Drive for perceived ideal body type</a:t>
            </a:r>
          </a:p>
          <a:p>
            <a:pPr lvl="1"/>
            <a:r>
              <a:rPr lang="en-US" dirty="0"/>
              <a:t>Historical trauma</a:t>
            </a:r>
          </a:p>
          <a:p>
            <a:pPr lvl="1"/>
            <a:r>
              <a:rPr lang="en-US" dirty="0" smtClean="0"/>
              <a:t>Weight stigma/bullying</a:t>
            </a:r>
          </a:p>
        </p:txBody>
      </p:sp>
      <p:sp>
        <p:nvSpPr>
          <p:cNvPr id="11" name="Title 1"/>
          <p:cNvSpPr>
            <a:spLocks noGrp="1"/>
          </p:cNvSpPr>
          <p:nvPr>
            <p:ph type="title"/>
          </p:nvPr>
        </p:nvSpPr>
        <p:spPr>
          <a:xfrm>
            <a:off x="457200" y="274638"/>
            <a:ext cx="8229600" cy="1143000"/>
          </a:xfrm>
        </p:spPr>
        <p:txBody>
          <a:bodyPr>
            <a:normAutofit/>
          </a:bodyPr>
          <a:lstStyle/>
          <a:p>
            <a:r>
              <a:rPr lang="en-US" altLang="en-US" b="1" dirty="0" smtClean="0">
                <a:latin typeface="Arial" panose="020B0604020202020204" pitchFamily="34" charset="0"/>
                <a:ea typeface="ＭＳ Ｐゴシック" pitchFamily="34" charset="-128"/>
                <a:cs typeface="Arial" panose="020B0604020202020204" pitchFamily="34" charset="0"/>
              </a:rPr>
              <a:t>Biopsychosocial Disorders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71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atin typeface="Arial" panose="020B0604020202020204" pitchFamily="34" charset="0"/>
                <a:cs typeface="Arial" panose="020B0604020202020204" pitchFamily="34" charset="0"/>
              </a:rPr>
              <a:t>The 9 Truths About </a:t>
            </a:r>
            <a:br>
              <a:rPr lang="en-US" b="1" i="1" dirty="0" smtClean="0">
                <a:latin typeface="Arial" panose="020B0604020202020204" pitchFamily="34" charset="0"/>
                <a:cs typeface="Arial" panose="020B0604020202020204" pitchFamily="34" charset="0"/>
              </a:rPr>
            </a:br>
            <a:r>
              <a:rPr lang="en-US" b="1" i="1" dirty="0" smtClean="0">
                <a:latin typeface="Arial" panose="020B0604020202020204" pitchFamily="34" charset="0"/>
                <a:cs typeface="Arial" panose="020B0604020202020204" pitchFamily="34" charset="0"/>
              </a:rPr>
              <a:t>Eating Disorders</a:t>
            </a:r>
            <a:endParaRPr lang="en-US"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1"/>
            <a:ext cx="8229600" cy="4038599"/>
          </a:xfrm>
        </p:spPr>
        <p:txBody>
          <a:bodyPr>
            <a:normAutofit/>
          </a:bodyPr>
          <a:lstStyle/>
          <a:p>
            <a:r>
              <a:rPr lang="en-US" b="1" dirty="0" smtClean="0">
                <a:latin typeface="Arial Narrow" panose="020B0606020202030204" pitchFamily="34" charset="0"/>
              </a:rPr>
              <a:t>1.</a:t>
            </a:r>
            <a:r>
              <a:rPr lang="en-US" b="1" dirty="0">
                <a:latin typeface="Arial Narrow" panose="020B0606020202030204" pitchFamily="34" charset="0"/>
              </a:rPr>
              <a:t> </a:t>
            </a:r>
            <a:r>
              <a:rPr lang="en-US" dirty="0">
                <a:latin typeface="Arial Narrow" panose="020B0606020202030204" pitchFamily="34" charset="0"/>
              </a:rPr>
              <a:t>Many people with eating disorders look healthy, yet may be extremely ill.</a:t>
            </a:r>
            <a:endParaRPr lang="en-US" dirty="0" smtClean="0">
              <a:latin typeface="Arial Narrow" panose="020B0606020202030204" pitchFamily="34" charset="0"/>
            </a:endParaRPr>
          </a:p>
          <a:p>
            <a:r>
              <a:rPr lang="en-US" b="1" dirty="0" smtClean="0">
                <a:latin typeface="Arial Narrow" panose="020B0606020202030204" pitchFamily="34" charset="0"/>
              </a:rPr>
              <a:t>2.</a:t>
            </a:r>
            <a:r>
              <a:rPr lang="en-US" b="1" dirty="0">
                <a:latin typeface="Arial Narrow" panose="020B0606020202030204" pitchFamily="34" charset="0"/>
              </a:rPr>
              <a:t> </a:t>
            </a:r>
            <a:r>
              <a:rPr lang="en-US" dirty="0">
                <a:latin typeface="Arial Narrow" panose="020B0606020202030204" pitchFamily="34" charset="0"/>
              </a:rPr>
              <a:t>Families are not to blame, and can be the patients’ and providers’ best allies in treatment.</a:t>
            </a:r>
            <a:endParaRPr lang="en-US" dirty="0" smtClean="0">
              <a:latin typeface="Arial Narrow" panose="020B0606020202030204" pitchFamily="34" charset="0"/>
            </a:endParaRPr>
          </a:p>
          <a:p>
            <a:r>
              <a:rPr lang="en-US" b="1" dirty="0" smtClean="0">
                <a:latin typeface="Arial Narrow" panose="020B0606020202030204" pitchFamily="34" charset="0"/>
              </a:rPr>
              <a:t>3.</a:t>
            </a:r>
            <a:r>
              <a:rPr lang="en-US" b="1" dirty="0">
                <a:latin typeface="Arial Narrow" panose="020B0606020202030204" pitchFamily="34" charset="0"/>
              </a:rPr>
              <a:t> </a:t>
            </a:r>
            <a:r>
              <a:rPr lang="en-US" dirty="0">
                <a:latin typeface="Arial Narrow" panose="020B0606020202030204" pitchFamily="34" charset="0"/>
              </a:rPr>
              <a:t>An eating disorder diagnosis is a health crisis that disrupts personal and family functioning</a:t>
            </a:r>
            <a:r>
              <a:rPr lang="en-US" dirty="0" smtClean="0">
                <a:latin typeface="Arial Narrow" panose="020B0606020202030204" pitchFamily="34" charset="0"/>
              </a:rPr>
              <a:t>.</a:t>
            </a:r>
          </a:p>
        </p:txBody>
      </p:sp>
    </p:spTree>
    <p:extLst>
      <p:ext uri="{BB962C8B-B14F-4D97-AF65-F5344CB8AC3E}">
        <p14:creationId xmlns:p14="http://schemas.microsoft.com/office/powerpoint/2010/main" val="429010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9 Truths About </a:t>
            </a:r>
            <a:br>
              <a:rPr lang="en-US" i="1" dirty="0"/>
            </a:br>
            <a:r>
              <a:rPr lang="en-US" i="1" dirty="0"/>
              <a:t>Eating Disorders</a:t>
            </a:r>
            <a:endParaRPr lang="en-US" b="1" i="1" dirty="0"/>
          </a:p>
        </p:txBody>
      </p:sp>
      <p:sp>
        <p:nvSpPr>
          <p:cNvPr id="3" name="Content Placeholder 2"/>
          <p:cNvSpPr>
            <a:spLocks noGrp="1"/>
          </p:cNvSpPr>
          <p:nvPr>
            <p:ph idx="1"/>
          </p:nvPr>
        </p:nvSpPr>
        <p:spPr/>
        <p:txBody>
          <a:bodyPr>
            <a:normAutofit/>
          </a:bodyPr>
          <a:lstStyle/>
          <a:p>
            <a:r>
              <a:rPr lang="en-US" b="1" dirty="0" smtClean="0">
                <a:latin typeface="Arial Narrow" panose="020B0606020202030204" pitchFamily="34" charset="0"/>
                <a:cs typeface="Rubik" panose="02000604000000020004" pitchFamily="2" charset="-79"/>
              </a:rPr>
              <a:t>4. </a:t>
            </a:r>
            <a:r>
              <a:rPr lang="en-US" dirty="0">
                <a:latin typeface="Arial Narrow" panose="020B0606020202030204" pitchFamily="34" charset="0"/>
                <a:cs typeface="Rubik" panose="02000604000000020004" pitchFamily="2" charset="-79"/>
              </a:rPr>
              <a:t>Eating disorders are not choices, but serious biologically influenced illnesses.</a:t>
            </a:r>
            <a:endParaRPr lang="en-US" b="1" dirty="0" smtClean="0">
              <a:latin typeface="Arial Narrow" panose="020B0606020202030204" pitchFamily="34" charset="0"/>
              <a:cs typeface="Rubik" panose="02000604000000020004" pitchFamily="2" charset="-79"/>
            </a:endParaRPr>
          </a:p>
          <a:p>
            <a:r>
              <a:rPr lang="en-US" b="1" dirty="0" smtClean="0">
                <a:latin typeface="Arial Narrow" panose="020B0606020202030204" pitchFamily="34" charset="0"/>
                <a:cs typeface="Rubik" panose="02000604000000020004" pitchFamily="2" charset="-79"/>
              </a:rPr>
              <a:t>5.</a:t>
            </a:r>
            <a:r>
              <a:rPr lang="en-US" dirty="0">
                <a:latin typeface="Arial Narrow" panose="020B0606020202030204" pitchFamily="34" charset="0"/>
                <a:cs typeface="Rubik" panose="02000604000000020004" pitchFamily="2" charset="-79"/>
              </a:rPr>
              <a:t> Eating disorders affect people of all genders, ages, races, ethnicities, body shapes </a:t>
            </a:r>
            <a:r>
              <a:rPr lang="en-US" dirty="0" smtClean="0">
                <a:latin typeface="Arial Narrow" panose="020B0606020202030204" pitchFamily="34" charset="0"/>
                <a:cs typeface="Rubik" panose="02000604000000020004" pitchFamily="2" charset="-79"/>
              </a:rPr>
              <a:t>and weights</a:t>
            </a:r>
            <a:r>
              <a:rPr lang="en-US" dirty="0">
                <a:latin typeface="Arial Narrow" panose="020B0606020202030204" pitchFamily="34" charset="0"/>
                <a:cs typeface="Rubik" panose="02000604000000020004" pitchFamily="2" charset="-79"/>
              </a:rPr>
              <a:t>, sexual orientations, and socioeconomic statuses.</a:t>
            </a:r>
          </a:p>
          <a:p>
            <a:r>
              <a:rPr lang="en-US" b="1" dirty="0" smtClean="0">
                <a:latin typeface="Arial Narrow" panose="020B0606020202030204" pitchFamily="34" charset="0"/>
                <a:cs typeface="Rubik" panose="02000604000000020004" pitchFamily="2" charset="-79"/>
              </a:rPr>
              <a:t>6. </a:t>
            </a:r>
            <a:r>
              <a:rPr lang="en-US" dirty="0">
                <a:latin typeface="Arial Narrow" panose="020B0606020202030204" pitchFamily="34" charset="0"/>
                <a:cs typeface="Rubik" panose="02000604000000020004" pitchFamily="2" charset="-79"/>
              </a:rPr>
              <a:t>Eating disorders carry an increased risk for both suicide and medical complications.</a:t>
            </a:r>
            <a:endParaRPr lang="en-US" b="1" dirty="0">
              <a:latin typeface="Arial Narrow" panose="020B0606020202030204" pitchFamily="34" charset="0"/>
              <a:cs typeface="Rubik" panose="02000604000000020004" pitchFamily="2" charset="-79"/>
            </a:endParaRPr>
          </a:p>
        </p:txBody>
      </p:sp>
    </p:spTree>
    <p:extLst>
      <p:ext uri="{BB962C8B-B14F-4D97-AF65-F5344CB8AC3E}">
        <p14:creationId xmlns:p14="http://schemas.microsoft.com/office/powerpoint/2010/main" val="248022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9 Truths About </a:t>
            </a:r>
            <a:br>
              <a:rPr lang="en-US" i="1" dirty="0"/>
            </a:br>
            <a:r>
              <a:rPr lang="en-US" i="1" dirty="0"/>
              <a:t>Eating Disorders</a:t>
            </a:r>
            <a:endParaRPr lang="en-US" b="1" i="1" dirty="0"/>
          </a:p>
        </p:txBody>
      </p:sp>
      <p:sp>
        <p:nvSpPr>
          <p:cNvPr id="3" name="Content Placeholder 2"/>
          <p:cNvSpPr>
            <a:spLocks noGrp="1"/>
          </p:cNvSpPr>
          <p:nvPr>
            <p:ph idx="1"/>
          </p:nvPr>
        </p:nvSpPr>
        <p:spPr/>
        <p:txBody>
          <a:bodyPr>
            <a:normAutofit/>
          </a:bodyPr>
          <a:lstStyle/>
          <a:p>
            <a:r>
              <a:rPr lang="en-US" b="1" dirty="0" smtClean="0">
                <a:latin typeface="Arial Narrow" panose="020B0606020202030204" pitchFamily="34" charset="0"/>
              </a:rPr>
              <a:t>7. </a:t>
            </a:r>
            <a:r>
              <a:rPr lang="en-US" dirty="0">
                <a:latin typeface="Arial Narrow" panose="020B0606020202030204" pitchFamily="34" charset="0"/>
              </a:rPr>
              <a:t>Genes and environment play important roles in the development of eating disorders.</a:t>
            </a:r>
            <a:endParaRPr lang="en-US" b="1" dirty="0" smtClean="0">
              <a:latin typeface="Arial Narrow" panose="020B0606020202030204" pitchFamily="34" charset="0"/>
            </a:endParaRPr>
          </a:p>
          <a:p>
            <a:r>
              <a:rPr lang="en-US" b="1" dirty="0" smtClean="0">
                <a:latin typeface="Arial Narrow" panose="020B0606020202030204" pitchFamily="34" charset="0"/>
              </a:rPr>
              <a:t>8. </a:t>
            </a:r>
            <a:r>
              <a:rPr lang="en-US" dirty="0">
                <a:latin typeface="Arial Narrow" panose="020B0606020202030204" pitchFamily="34" charset="0"/>
              </a:rPr>
              <a:t>Genes alone do not predict who will develop eating disorders.</a:t>
            </a:r>
            <a:endParaRPr lang="en-US" b="1" dirty="0" smtClean="0">
              <a:latin typeface="Arial Narrow" panose="020B0606020202030204" pitchFamily="34" charset="0"/>
            </a:endParaRPr>
          </a:p>
          <a:p>
            <a:r>
              <a:rPr lang="en-US" b="1" dirty="0" smtClean="0">
                <a:latin typeface="Arial Narrow" panose="020B0606020202030204" pitchFamily="34" charset="0"/>
              </a:rPr>
              <a:t>9.</a:t>
            </a:r>
            <a:r>
              <a:rPr lang="en-US" dirty="0">
                <a:latin typeface="Arial Narrow" panose="020B0606020202030204" pitchFamily="34" charset="0"/>
              </a:rPr>
              <a:t> Full recovery from an eating disorder is possible. Early detection and intervention </a:t>
            </a:r>
            <a:r>
              <a:rPr lang="en-US" dirty="0" smtClean="0">
                <a:latin typeface="Arial Narrow" panose="020B0606020202030204" pitchFamily="34" charset="0"/>
              </a:rPr>
              <a:t>are important</a:t>
            </a:r>
            <a:r>
              <a:rPr lang="en-US" dirty="0">
                <a:latin typeface="Arial Narrow" panose="020B0606020202030204" pitchFamily="34" charset="0"/>
              </a:rPr>
              <a:t>.</a:t>
            </a:r>
          </a:p>
          <a:p>
            <a:endParaRPr lang="en-US" b="1" dirty="0" smtClean="0">
              <a:latin typeface="Arial Narrow" panose="020B0606020202030204" pitchFamily="34" charset="0"/>
            </a:endParaRPr>
          </a:p>
          <a:p>
            <a:pPr marL="0" indent="0">
              <a:buNone/>
            </a:pPr>
            <a:endParaRPr lang="en-US" b="1" dirty="0">
              <a:latin typeface="Arial Narrow" panose="020B0606020202030204" pitchFamily="34" charset="0"/>
            </a:endParaRPr>
          </a:p>
        </p:txBody>
      </p:sp>
    </p:spTree>
    <p:extLst>
      <p:ext uri="{BB962C8B-B14F-4D97-AF65-F5344CB8AC3E}">
        <p14:creationId xmlns:p14="http://schemas.microsoft.com/office/powerpoint/2010/main" val="322584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Warning </a:t>
            </a:r>
            <a:r>
              <a:rPr lang="en-US" dirty="0">
                <a:latin typeface="Arial" panose="020B0604020202020204" pitchFamily="34" charset="0"/>
                <a:cs typeface="Arial" panose="020B0604020202020204" pitchFamily="34" charset="0"/>
              </a:rPr>
              <a:t>signs, symptoms,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&amp; health </a:t>
            </a:r>
            <a:r>
              <a:rPr lang="en-US" dirty="0">
                <a:latin typeface="Arial" panose="020B0604020202020204" pitchFamily="34" charset="0"/>
                <a:cs typeface="Arial" panose="020B0604020202020204" pitchFamily="34" charset="0"/>
              </a:rPr>
              <a:t>consequences </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smtClean="0">
                <a:latin typeface="Arial Narrow" panose="020B0606020202030204" pitchFamily="34" charset="0"/>
              </a:rPr>
              <a:t>An Overview to Eating Disorders</a:t>
            </a:r>
            <a:endParaRPr lang="en-US" dirty="0">
              <a:latin typeface="Arial Narrow" panose="020B0606020202030204" pitchFamily="34" charset="0"/>
            </a:endParaRPr>
          </a:p>
        </p:txBody>
      </p:sp>
    </p:spTree>
    <p:extLst>
      <p:ext uri="{BB962C8B-B14F-4D97-AF65-F5344CB8AC3E}">
        <p14:creationId xmlns:p14="http://schemas.microsoft.com/office/powerpoint/2010/main" val="2531319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Common Warning Signs</a:t>
            </a: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idx="1"/>
          </p:nvPr>
        </p:nvSpPr>
        <p:spPr/>
        <p:txBody>
          <a:bodyPr>
            <a:noAutofit/>
          </a:bodyPr>
          <a:lstStyle/>
          <a:p>
            <a:r>
              <a:rPr lang="en-US" sz="2800" u="sng" dirty="0" smtClean="0">
                <a:latin typeface="Arial Narrow" panose="020B0606020202030204" pitchFamily="34" charset="0"/>
              </a:rPr>
              <a:t>EMOTIONAL/BEHAVIORAL</a:t>
            </a:r>
            <a:endParaRPr lang="en-US" sz="2800" u="sng" dirty="0">
              <a:latin typeface="Arial Narrow" panose="020B0606020202030204" pitchFamily="34" charset="0"/>
            </a:endParaRPr>
          </a:p>
        </p:txBody>
      </p:sp>
      <p:sp>
        <p:nvSpPr>
          <p:cNvPr id="5" name="Content Placeholder 4"/>
          <p:cNvSpPr>
            <a:spLocks noGrp="1"/>
          </p:cNvSpPr>
          <p:nvPr>
            <p:ph sz="half" idx="2"/>
          </p:nvPr>
        </p:nvSpPr>
        <p:spPr/>
        <p:txBody>
          <a:bodyPr>
            <a:normAutofit lnSpcReduction="10000"/>
          </a:bodyPr>
          <a:lstStyle/>
          <a:p>
            <a:r>
              <a:rPr lang="en-US" dirty="0" smtClean="0">
                <a:latin typeface="Arial Narrow" panose="020B0606020202030204" pitchFamily="34" charset="0"/>
              </a:rPr>
              <a:t>Weight </a:t>
            </a:r>
            <a:r>
              <a:rPr lang="en-US" dirty="0">
                <a:latin typeface="Arial Narrow" panose="020B0606020202030204" pitchFamily="34" charset="0"/>
              </a:rPr>
              <a:t>loss, dieting, and control of food are </a:t>
            </a:r>
            <a:r>
              <a:rPr lang="en-US" dirty="0" smtClean="0">
                <a:latin typeface="Arial Narrow" panose="020B0606020202030204" pitchFamily="34" charset="0"/>
              </a:rPr>
              <a:t>primary concerns</a:t>
            </a:r>
          </a:p>
          <a:p>
            <a:r>
              <a:rPr lang="en-US" dirty="0" smtClean="0">
                <a:latin typeface="Arial Narrow" panose="020B0606020202030204" pitchFamily="34" charset="0"/>
              </a:rPr>
              <a:t>Food rituals</a:t>
            </a:r>
          </a:p>
          <a:p>
            <a:r>
              <a:rPr lang="en-US" dirty="0" smtClean="0">
                <a:latin typeface="Arial Narrow" panose="020B0606020202030204" pitchFamily="34" charset="0"/>
              </a:rPr>
              <a:t>Social withdrawal</a:t>
            </a:r>
          </a:p>
          <a:p>
            <a:r>
              <a:rPr lang="en-US" dirty="0" smtClean="0">
                <a:latin typeface="Arial Narrow" panose="020B0606020202030204" pitchFamily="34" charset="0"/>
              </a:rPr>
              <a:t>Frequent dieting, body checking</a:t>
            </a:r>
          </a:p>
          <a:p>
            <a:r>
              <a:rPr lang="en-US" dirty="0" smtClean="0">
                <a:latin typeface="Arial Narrow" panose="020B0606020202030204" pitchFamily="34" charset="0"/>
              </a:rPr>
              <a:t>Extreme mood swings</a:t>
            </a:r>
            <a:endParaRPr lang="en-US" dirty="0">
              <a:latin typeface="Arial Narrow" panose="020B0606020202030204" pitchFamily="34" charset="0"/>
            </a:endParaRPr>
          </a:p>
        </p:txBody>
      </p:sp>
      <p:sp>
        <p:nvSpPr>
          <p:cNvPr id="6" name="Text Placeholder 5"/>
          <p:cNvSpPr>
            <a:spLocks noGrp="1"/>
          </p:cNvSpPr>
          <p:nvPr>
            <p:ph type="body" sz="quarter" idx="3"/>
          </p:nvPr>
        </p:nvSpPr>
        <p:spPr>
          <a:xfrm>
            <a:off x="4721225" y="1535113"/>
            <a:ext cx="4041775" cy="639762"/>
          </a:xfrm>
        </p:spPr>
        <p:txBody>
          <a:bodyPr>
            <a:normAutofit/>
          </a:bodyPr>
          <a:lstStyle/>
          <a:p>
            <a:r>
              <a:rPr lang="en-US" sz="2800" u="sng" dirty="0" smtClean="0">
                <a:latin typeface="Arial Narrow" panose="020B0606020202030204" pitchFamily="34" charset="0"/>
              </a:rPr>
              <a:t>PHYSICAL</a:t>
            </a:r>
            <a:endParaRPr lang="en-US" sz="3200" u="sng" dirty="0">
              <a:latin typeface="Arial Narrow" panose="020B0606020202030204" pitchFamily="34" charset="0"/>
            </a:endParaRPr>
          </a:p>
        </p:txBody>
      </p:sp>
      <p:sp>
        <p:nvSpPr>
          <p:cNvPr id="7" name="Content Placeholder 6"/>
          <p:cNvSpPr>
            <a:spLocks noGrp="1"/>
          </p:cNvSpPr>
          <p:nvPr>
            <p:ph sz="quarter" idx="4"/>
          </p:nvPr>
        </p:nvSpPr>
        <p:spPr/>
        <p:txBody>
          <a:bodyPr>
            <a:normAutofit/>
          </a:bodyPr>
          <a:lstStyle/>
          <a:p>
            <a:r>
              <a:rPr lang="en-US" dirty="0" smtClean="0">
                <a:latin typeface="Arial Narrow" panose="020B0606020202030204" pitchFamily="34" charset="0"/>
              </a:rPr>
              <a:t>Noticeable weight fluctuations </a:t>
            </a:r>
          </a:p>
          <a:p>
            <a:r>
              <a:rPr lang="en-US" dirty="0" smtClean="0">
                <a:latin typeface="Arial Narrow" panose="020B0606020202030204" pitchFamily="34" charset="0"/>
              </a:rPr>
              <a:t>Gastrointestinal complaints</a:t>
            </a:r>
          </a:p>
          <a:p>
            <a:r>
              <a:rPr lang="en-US" dirty="0" smtClean="0">
                <a:latin typeface="Arial Narrow" panose="020B0606020202030204" pitchFamily="34" charset="0"/>
              </a:rPr>
              <a:t>Dizziness upon standing</a:t>
            </a:r>
          </a:p>
          <a:p>
            <a:r>
              <a:rPr lang="en-US" dirty="0" smtClean="0">
                <a:latin typeface="Arial Narrow" panose="020B0606020202030204" pitchFamily="34" charset="0"/>
              </a:rPr>
              <a:t>Difficulty concentrating, sleeping</a:t>
            </a:r>
          </a:p>
          <a:p>
            <a:r>
              <a:rPr lang="en-US" dirty="0" smtClean="0">
                <a:latin typeface="Arial Narrow" panose="020B0606020202030204" pitchFamily="34" charset="0"/>
              </a:rPr>
              <a:t>Issues with dental, skin, hair, and nail health</a:t>
            </a:r>
          </a:p>
        </p:txBody>
      </p:sp>
    </p:spTree>
    <p:extLst>
      <p:ext uri="{BB962C8B-B14F-4D97-AF65-F5344CB8AC3E}">
        <p14:creationId xmlns:p14="http://schemas.microsoft.com/office/powerpoint/2010/main" val="2017465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4509</Words>
  <Application>Microsoft Office PowerPoint</Application>
  <PresentationFormat>On-screen Show (4:3)</PresentationFormat>
  <Paragraphs>433</Paragraphs>
  <Slides>34</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ＭＳ Ｐゴシック</vt:lpstr>
      <vt:lpstr>Arial</vt:lpstr>
      <vt:lpstr>Arial Narrow</vt:lpstr>
      <vt:lpstr>Calibri</vt:lpstr>
      <vt:lpstr>Roboto Medium</vt:lpstr>
      <vt:lpstr>Rubik</vt:lpstr>
      <vt:lpstr>Rubik Light</vt:lpstr>
      <vt:lpstr>Rubik Medium</vt:lpstr>
      <vt:lpstr>Times</vt:lpstr>
      <vt:lpstr>Times New Roman</vt:lpstr>
      <vt:lpstr>Office Theme</vt:lpstr>
      <vt:lpstr>Eating Disorders 101</vt:lpstr>
      <vt:lpstr>What Are Eating Disorders?</vt:lpstr>
      <vt:lpstr>Who Do Eating Disorders Affect?</vt:lpstr>
      <vt:lpstr>Biopsychosocial Disorders</vt:lpstr>
      <vt:lpstr>The 9 Truths About  Eating Disorders</vt:lpstr>
      <vt:lpstr>The 9 Truths About  Eating Disorders</vt:lpstr>
      <vt:lpstr>The 9 Truths About  Eating Disorders</vt:lpstr>
      <vt:lpstr>Warning signs, symptoms,  &amp; health consequences  </vt:lpstr>
      <vt:lpstr>Common Warning Signs</vt:lpstr>
      <vt:lpstr>Warning Signs &amp; Symptoms</vt:lpstr>
      <vt:lpstr>DSM-5 Diagnoses</vt:lpstr>
      <vt:lpstr>Anorexia Nervosa (AN)</vt:lpstr>
      <vt:lpstr>Bulimia Nervosa (BN)</vt:lpstr>
      <vt:lpstr>Binge Eating Disorder (BED)</vt:lpstr>
      <vt:lpstr>Avoidant-Restrictive Food Intake Disorder (ARFID)</vt:lpstr>
      <vt:lpstr>Other Specified Feeding or  Eating Disorder (OSFED)</vt:lpstr>
      <vt:lpstr>Co-Occurring Disorders</vt:lpstr>
      <vt:lpstr>Health Consequences</vt:lpstr>
      <vt:lpstr>Serious, Potentially  Fatal Illnesses</vt:lpstr>
      <vt:lpstr>Seeking treatment</vt:lpstr>
      <vt:lpstr>Serious, Life-Threatening,  &amp; Treatable</vt:lpstr>
      <vt:lpstr>Eating Disorders Treatment</vt:lpstr>
      <vt:lpstr>Individualized Care</vt:lpstr>
      <vt:lpstr>Levels of Care</vt:lpstr>
      <vt:lpstr>Support &amp; Resources</vt:lpstr>
      <vt:lpstr>PowerPoint Presentation</vt:lpstr>
      <vt:lpstr>Eating Disorder Screening Tool</vt:lpstr>
      <vt:lpstr>NEDA Toolkits</vt:lpstr>
      <vt:lpstr>How to Help</vt:lpstr>
      <vt:lpstr>How to Help a Loved One</vt:lpstr>
      <vt:lpstr>Talking about Eating Disorders</vt:lpstr>
      <vt:lpstr>The Body Project</vt:lpstr>
      <vt:lpstr>The Body Project</vt:lpstr>
      <vt:lpstr>Get Involved With NEDA!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 Flaherty</dc:creator>
  <cp:lastModifiedBy>Jennifer Carroll</cp:lastModifiedBy>
  <cp:revision>51</cp:revision>
  <dcterms:created xsi:type="dcterms:W3CDTF">2017-10-21T21:55:02Z</dcterms:created>
  <dcterms:modified xsi:type="dcterms:W3CDTF">2018-02-08T18:10:56Z</dcterms:modified>
</cp:coreProperties>
</file>